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8288000" cy="10287000"/>
  <p:notesSz cx="6858000" cy="9144000"/>
  <p:embeddedFontLst>
    <p:embeddedFont>
      <p:font typeface="Open Sauce" panose="020B0604020202020204" charset="0"/>
      <p:regular r:id="rId33"/>
    </p:embeddedFont>
    <p:embeddedFont>
      <p:font typeface="Open Sauce Bold" panose="020B0604020202020204" charset="0"/>
      <p:regular r:id="rId34"/>
    </p:embeddedFont>
    <p:embeddedFont>
      <p:font typeface="Open Sauce Semi-Bold"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7" d="100"/>
          <a:sy n="47" d="100"/>
        </p:scale>
        <p:origin x="368"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archive.ics.uci.edu/dataset/17/breast+cancer+wisconsin+diagnostic"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91B4"/>
        </a:solidFill>
        <a:effectLst/>
      </p:bgPr>
    </p:bg>
    <p:spTree>
      <p:nvGrpSpPr>
        <p:cNvPr id="1" name=""/>
        <p:cNvGrpSpPr/>
        <p:nvPr/>
      </p:nvGrpSpPr>
      <p:grpSpPr>
        <a:xfrm>
          <a:off x="0" y="0"/>
          <a:ext cx="0" cy="0"/>
          <a:chOff x="0" y="0"/>
          <a:chExt cx="0" cy="0"/>
        </a:xfrm>
      </p:grpSpPr>
      <p:sp>
        <p:nvSpPr>
          <p:cNvPr id="2" name="Freeform 2"/>
          <p:cNvSpPr/>
          <p:nvPr/>
        </p:nvSpPr>
        <p:spPr>
          <a:xfrm>
            <a:off x="487164" y="-111480"/>
            <a:ext cx="11517185" cy="2408216"/>
          </a:xfrm>
          <a:custGeom>
            <a:avLst/>
            <a:gdLst/>
            <a:ahLst/>
            <a:cxnLst/>
            <a:rect l="l" t="t" r="r" b="b"/>
            <a:pathLst>
              <a:path w="11517185" h="2408216">
                <a:moveTo>
                  <a:pt x="0" y="0"/>
                </a:moveTo>
                <a:lnTo>
                  <a:pt x="11517185" y="0"/>
                </a:lnTo>
                <a:lnTo>
                  <a:pt x="11517185" y="2408216"/>
                </a:lnTo>
                <a:lnTo>
                  <a:pt x="0" y="2408216"/>
                </a:lnTo>
                <a:lnTo>
                  <a:pt x="0" y="0"/>
                </a:lnTo>
                <a:close/>
              </a:path>
            </a:pathLst>
          </a:custGeom>
          <a:blipFill>
            <a:blip r:embed="rId2"/>
            <a:stretch>
              <a:fillRect t="-297342"/>
            </a:stretch>
          </a:blipFill>
        </p:spPr>
        <p:txBody>
          <a:bodyPr/>
          <a:lstStyle/>
          <a:p>
            <a:endParaRPr lang="en-US"/>
          </a:p>
        </p:txBody>
      </p:sp>
      <p:grpSp>
        <p:nvGrpSpPr>
          <p:cNvPr id="3" name="Group 3"/>
          <p:cNvGrpSpPr/>
          <p:nvPr/>
        </p:nvGrpSpPr>
        <p:grpSpPr>
          <a:xfrm>
            <a:off x="12004349" y="1092628"/>
            <a:ext cx="6864655" cy="8229600"/>
            <a:chOff x="0" y="0"/>
            <a:chExt cx="1063515" cy="1274980"/>
          </a:xfrm>
        </p:grpSpPr>
        <p:sp>
          <p:nvSpPr>
            <p:cNvPr id="4" name="Freeform 4"/>
            <p:cNvSpPr/>
            <p:nvPr/>
          </p:nvSpPr>
          <p:spPr>
            <a:xfrm>
              <a:off x="0" y="0"/>
              <a:ext cx="1063515" cy="1274980"/>
            </a:xfrm>
            <a:custGeom>
              <a:avLst/>
              <a:gdLst/>
              <a:ahLst/>
              <a:cxnLst/>
              <a:rect l="l" t="t" r="r" b="b"/>
              <a:pathLst>
                <a:path w="1063515" h="1274980">
                  <a:moveTo>
                    <a:pt x="45112" y="0"/>
                  </a:moveTo>
                  <a:lnTo>
                    <a:pt x="1018403" y="0"/>
                  </a:lnTo>
                  <a:cubicBezTo>
                    <a:pt x="1030367" y="0"/>
                    <a:pt x="1041842" y="4753"/>
                    <a:pt x="1050302" y="13213"/>
                  </a:cubicBezTo>
                  <a:cubicBezTo>
                    <a:pt x="1058762" y="21673"/>
                    <a:pt x="1063515" y="33147"/>
                    <a:pt x="1063515" y="45112"/>
                  </a:cubicBezTo>
                  <a:lnTo>
                    <a:pt x="1063515" y="1229869"/>
                  </a:lnTo>
                  <a:cubicBezTo>
                    <a:pt x="1063515" y="1241833"/>
                    <a:pt x="1058762" y="1253307"/>
                    <a:pt x="1050302" y="1261767"/>
                  </a:cubicBezTo>
                  <a:cubicBezTo>
                    <a:pt x="1041842" y="1270228"/>
                    <a:pt x="1030367" y="1274980"/>
                    <a:pt x="1018403" y="1274980"/>
                  </a:cubicBezTo>
                  <a:lnTo>
                    <a:pt x="45112" y="1274980"/>
                  </a:lnTo>
                  <a:cubicBezTo>
                    <a:pt x="33147" y="1274980"/>
                    <a:pt x="21673" y="1270228"/>
                    <a:pt x="13213" y="1261767"/>
                  </a:cubicBezTo>
                  <a:cubicBezTo>
                    <a:pt x="4753" y="1253307"/>
                    <a:pt x="0" y="1241833"/>
                    <a:pt x="0" y="1229869"/>
                  </a:cubicBezTo>
                  <a:lnTo>
                    <a:pt x="0" y="45112"/>
                  </a:lnTo>
                  <a:cubicBezTo>
                    <a:pt x="0" y="33147"/>
                    <a:pt x="4753" y="21673"/>
                    <a:pt x="13213" y="13213"/>
                  </a:cubicBezTo>
                  <a:cubicBezTo>
                    <a:pt x="21673" y="4753"/>
                    <a:pt x="33147" y="0"/>
                    <a:pt x="45112" y="0"/>
                  </a:cubicBezTo>
                  <a:close/>
                </a:path>
              </a:pathLst>
            </a:custGeom>
            <a:blipFill>
              <a:blip r:embed="rId3"/>
              <a:stretch>
                <a:fillRect t="-18955" r="23574" b="17294"/>
              </a:stretch>
            </a:blipFill>
          </p:spPr>
          <p:txBody>
            <a:bodyPr/>
            <a:lstStyle/>
            <a:p>
              <a:endParaRPr lang="en-US"/>
            </a:p>
          </p:txBody>
        </p:sp>
      </p:grpSp>
      <p:grpSp>
        <p:nvGrpSpPr>
          <p:cNvPr id="5" name="Group 5"/>
          <p:cNvGrpSpPr/>
          <p:nvPr/>
        </p:nvGrpSpPr>
        <p:grpSpPr>
          <a:xfrm>
            <a:off x="1673644" y="3491971"/>
            <a:ext cx="15867130" cy="3338778"/>
            <a:chOff x="0" y="47625"/>
            <a:chExt cx="21156173" cy="4451704"/>
          </a:xfrm>
        </p:grpSpPr>
        <p:sp>
          <p:nvSpPr>
            <p:cNvPr id="6" name="TextBox 6"/>
            <p:cNvSpPr txBox="1"/>
            <p:nvPr/>
          </p:nvSpPr>
          <p:spPr>
            <a:xfrm>
              <a:off x="0" y="47625"/>
              <a:ext cx="21156173" cy="2120239"/>
            </a:xfrm>
            <a:prstGeom prst="rect">
              <a:avLst/>
            </a:prstGeom>
          </p:spPr>
          <p:txBody>
            <a:bodyPr lIns="0" tIns="0" rIns="0" bIns="0" rtlCol="0" anchor="t">
              <a:spAutoFit/>
            </a:bodyPr>
            <a:lstStyle/>
            <a:p>
              <a:pPr algn="l">
                <a:lnSpc>
                  <a:spcPts val="6155"/>
                </a:lnSpc>
              </a:pPr>
              <a:r>
                <a:rPr lang="en-US" sz="5595" dirty="0">
                  <a:solidFill>
                    <a:srgbClr val="111111"/>
                  </a:solidFill>
                  <a:latin typeface="Open Sauce Semi-Bold"/>
                </a:rPr>
                <a:t>Enhancing Breast Cancer Diagnosis </a:t>
              </a:r>
            </a:p>
            <a:p>
              <a:pPr algn="l">
                <a:lnSpc>
                  <a:spcPts val="6155"/>
                </a:lnSpc>
              </a:pPr>
              <a:endParaRPr lang="en-US" sz="5595" dirty="0">
                <a:solidFill>
                  <a:srgbClr val="111111"/>
                </a:solidFill>
                <a:latin typeface="Open Sauce Semi-Bold"/>
              </a:endParaRPr>
            </a:p>
          </p:txBody>
        </p:sp>
        <p:sp>
          <p:nvSpPr>
            <p:cNvPr id="7" name="TextBox 7"/>
            <p:cNvSpPr txBox="1"/>
            <p:nvPr/>
          </p:nvSpPr>
          <p:spPr>
            <a:xfrm>
              <a:off x="0" y="3300147"/>
              <a:ext cx="21156173" cy="1199182"/>
            </a:xfrm>
            <a:prstGeom prst="rect">
              <a:avLst/>
            </a:prstGeom>
          </p:spPr>
          <p:txBody>
            <a:bodyPr lIns="0" tIns="0" rIns="0" bIns="0" rtlCol="0" anchor="t">
              <a:spAutoFit/>
            </a:bodyPr>
            <a:lstStyle/>
            <a:p>
              <a:pPr marL="0" lvl="0" indent="0" algn="l">
                <a:lnSpc>
                  <a:spcPts val="7540"/>
                </a:lnSpc>
                <a:spcBef>
                  <a:spcPct val="0"/>
                </a:spcBef>
              </a:pPr>
              <a:endParaRPr/>
            </a:p>
          </p:txBody>
        </p:sp>
      </p:grpSp>
      <p:sp>
        <p:nvSpPr>
          <p:cNvPr id="8" name="Freeform 8"/>
          <p:cNvSpPr/>
          <p:nvPr/>
        </p:nvSpPr>
        <p:spPr>
          <a:xfrm>
            <a:off x="1028700" y="1028700"/>
            <a:ext cx="255713" cy="63928"/>
          </a:xfrm>
          <a:custGeom>
            <a:avLst/>
            <a:gdLst/>
            <a:ahLst/>
            <a:cxnLst/>
            <a:rect l="l" t="t" r="r" b="b"/>
            <a:pathLst>
              <a:path w="255713" h="63928">
                <a:moveTo>
                  <a:pt x="0" y="0"/>
                </a:moveTo>
                <a:lnTo>
                  <a:pt x="255713" y="0"/>
                </a:lnTo>
                <a:lnTo>
                  <a:pt x="255713" y="63928"/>
                </a:lnTo>
                <a:lnTo>
                  <a:pt x="0" y="639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9" name="Group 9"/>
          <p:cNvGrpSpPr/>
          <p:nvPr/>
        </p:nvGrpSpPr>
        <p:grpSpPr>
          <a:xfrm>
            <a:off x="12745561" y="4550525"/>
            <a:ext cx="7607377" cy="7536286"/>
            <a:chOff x="0" y="38100"/>
            <a:chExt cx="10143170" cy="10048382"/>
          </a:xfrm>
        </p:grpSpPr>
        <p:sp>
          <p:nvSpPr>
            <p:cNvPr id="10" name="TextBox 10"/>
            <p:cNvSpPr txBox="1"/>
            <p:nvPr/>
          </p:nvSpPr>
          <p:spPr>
            <a:xfrm>
              <a:off x="0" y="38100"/>
              <a:ext cx="10143170" cy="7626019"/>
            </a:xfrm>
            <a:prstGeom prst="rect">
              <a:avLst/>
            </a:prstGeom>
          </p:spPr>
          <p:txBody>
            <a:bodyPr lIns="0" tIns="0" rIns="0" bIns="0" rtlCol="0" anchor="t">
              <a:spAutoFit/>
            </a:bodyPr>
            <a:lstStyle/>
            <a:p>
              <a:pPr algn="l">
                <a:lnSpc>
                  <a:spcPts val="4395"/>
                </a:lnSpc>
              </a:pPr>
              <a:endParaRPr dirty="0"/>
            </a:p>
            <a:p>
              <a:pPr algn="l">
                <a:lnSpc>
                  <a:spcPts val="4395"/>
                </a:lnSpc>
              </a:pPr>
              <a:endParaRPr dirty="0"/>
            </a:p>
            <a:p>
              <a:pPr algn="l">
                <a:lnSpc>
                  <a:spcPts val="4395"/>
                </a:lnSpc>
              </a:pPr>
              <a:endParaRPr lang="en-US" sz="4800" b="1" dirty="0"/>
            </a:p>
            <a:p>
              <a:pPr algn="l">
                <a:lnSpc>
                  <a:spcPts val="4395"/>
                </a:lnSpc>
              </a:pPr>
              <a:endParaRPr lang="en-US" sz="4800" b="1" dirty="0"/>
            </a:p>
            <a:p>
              <a:pPr algn="l">
                <a:lnSpc>
                  <a:spcPts val="4395"/>
                </a:lnSpc>
              </a:pPr>
              <a:r>
                <a:rPr lang="en-US" sz="4800" b="1" dirty="0"/>
                <a:t>Group 33</a:t>
              </a:r>
              <a:endParaRPr dirty="0"/>
            </a:p>
            <a:p>
              <a:pPr algn="l">
                <a:lnSpc>
                  <a:spcPts val="4395"/>
                </a:lnSpc>
              </a:pPr>
              <a:endParaRPr lang="en-US" sz="3996" dirty="0">
                <a:solidFill>
                  <a:srgbClr val="111111"/>
                </a:solidFill>
                <a:latin typeface="Open Sauce Bold"/>
              </a:endParaRPr>
            </a:p>
            <a:p>
              <a:pPr marL="582077" lvl="1" indent="-291038" algn="l">
                <a:lnSpc>
                  <a:spcPts val="2965"/>
                </a:lnSpc>
                <a:buFont typeface="Arial"/>
                <a:buChar char="•"/>
              </a:pPr>
              <a:r>
                <a:rPr lang="en-US" sz="2696" dirty="0">
                  <a:solidFill>
                    <a:srgbClr val="111111"/>
                  </a:solidFill>
                  <a:latin typeface="Open Sauce Bold"/>
                </a:rPr>
                <a:t>Mahammad Thufail</a:t>
              </a:r>
            </a:p>
            <a:p>
              <a:pPr marL="582077" lvl="1" indent="-291038" algn="l">
                <a:lnSpc>
                  <a:spcPts val="2965"/>
                </a:lnSpc>
                <a:buFont typeface="Arial"/>
                <a:buChar char="•"/>
              </a:pPr>
              <a:r>
                <a:rPr lang="en-US" sz="2696" dirty="0">
                  <a:solidFill>
                    <a:srgbClr val="111111"/>
                  </a:solidFill>
                  <a:latin typeface="Open Sauce Bold"/>
                </a:rPr>
                <a:t>Sai Shirini Prathigadapa</a:t>
              </a:r>
            </a:p>
            <a:p>
              <a:pPr marL="582077" lvl="1" indent="-291038" algn="l">
                <a:lnSpc>
                  <a:spcPts val="2965"/>
                </a:lnSpc>
                <a:buFont typeface="Arial"/>
                <a:buChar char="•"/>
              </a:pPr>
              <a:r>
                <a:rPr lang="en-US" sz="2696" dirty="0">
                  <a:solidFill>
                    <a:srgbClr val="111111"/>
                  </a:solidFill>
                  <a:latin typeface="Open Sauce Bold"/>
                </a:rPr>
                <a:t>Rekha Anvitha Inturi</a:t>
              </a:r>
            </a:p>
            <a:p>
              <a:pPr algn="l">
                <a:lnSpc>
                  <a:spcPts val="6155"/>
                </a:lnSpc>
              </a:pPr>
              <a:endParaRPr lang="en-US" sz="2696" dirty="0">
                <a:solidFill>
                  <a:srgbClr val="111111"/>
                </a:solidFill>
                <a:latin typeface="Open Sauce Bold"/>
              </a:endParaRPr>
            </a:p>
            <a:p>
              <a:pPr marL="0" lvl="0" indent="0" algn="l">
                <a:lnSpc>
                  <a:spcPts val="2965"/>
                </a:lnSpc>
              </a:pPr>
              <a:endParaRPr lang="en-US" sz="2696" dirty="0">
                <a:solidFill>
                  <a:srgbClr val="111111"/>
                </a:solidFill>
                <a:latin typeface="Open Sauce Bold"/>
              </a:endParaRPr>
            </a:p>
          </p:txBody>
        </p:sp>
        <p:sp>
          <p:nvSpPr>
            <p:cNvPr id="11" name="TextBox 11"/>
            <p:cNvSpPr txBox="1"/>
            <p:nvPr/>
          </p:nvSpPr>
          <p:spPr>
            <a:xfrm>
              <a:off x="0" y="8887300"/>
              <a:ext cx="10143170" cy="1199182"/>
            </a:xfrm>
            <a:prstGeom prst="rect">
              <a:avLst/>
            </a:prstGeom>
          </p:spPr>
          <p:txBody>
            <a:bodyPr lIns="0" tIns="0" rIns="0" bIns="0" rtlCol="0" anchor="t">
              <a:spAutoFit/>
            </a:bodyPr>
            <a:lstStyle/>
            <a:p>
              <a:pPr marL="0" lvl="0" indent="0" algn="l">
                <a:lnSpc>
                  <a:spcPts val="7540"/>
                </a:lnSpc>
                <a:spcBef>
                  <a:spcPct val="0"/>
                </a:spcBef>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91B4"/>
        </a:solidFill>
        <a:effectLst/>
      </p:bgPr>
    </p:bg>
    <p:spTree>
      <p:nvGrpSpPr>
        <p:cNvPr id="1" name=""/>
        <p:cNvGrpSpPr/>
        <p:nvPr/>
      </p:nvGrpSpPr>
      <p:grpSpPr>
        <a:xfrm>
          <a:off x="0" y="0"/>
          <a:ext cx="0" cy="0"/>
          <a:chOff x="0" y="0"/>
          <a:chExt cx="0" cy="0"/>
        </a:xfrm>
      </p:grpSpPr>
      <p:sp>
        <p:nvSpPr>
          <p:cNvPr id="2" name="TextBox 2"/>
          <p:cNvSpPr txBox="1"/>
          <p:nvPr/>
        </p:nvSpPr>
        <p:spPr>
          <a:xfrm>
            <a:off x="3689453" y="1028700"/>
            <a:ext cx="13569847" cy="7610475"/>
          </a:xfrm>
          <a:prstGeom prst="rect">
            <a:avLst/>
          </a:prstGeom>
        </p:spPr>
        <p:txBody>
          <a:bodyPr lIns="0" tIns="0" rIns="0" bIns="0" rtlCol="0" anchor="t">
            <a:spAutoFit/>
          </a:bodyPr>
          <a:lstStyle/>
          <a:p>
            <a:pPr marL="0" lvl="0" indent="0" algn="l">
              <a:lnSpc>
                <a:spcPts val="4816"/>
              </a:lnSpc>
              <a:spcBef>
                <a:spcPct val="0"/>
              </a:spcBef>
            </a:pPr>
            <a:endParaRPr/>
          </a:p>
          <a:p>
            <a:pPr marL="0" lvl="0" indent="0" algn="l">
              <a:lnSpc>
                <a:spcPts val="3684"/>
              </a:lnSpc>
              <a:spcBef>
                <a:spcPct val="0"/>
              </a:spcBef>
            </a:pPr>
            <a:r>
              <a:rPr lang="en-US" sz="3070" u="none">
                <a:solidFill>
                  <a:srgbClr val="000000"/>
                </a:solidFill>
                <a:latin typeface="Open Sauce"/>
              </a:rPr>
              <a:t>The dataset for this project is sourced from the </a:t>
            </a:r>
            <a:r>
              <a:rPr lang="en-US" sz="3070" u="none">
                <a:solidFill>
                  <a:srgbClr val="000000"/>
                </a:solidFill>
                <a:latin typeface="Open Sauce Bold"/>
              </a:rPr>
              <a:t>Breast Cancer Wisconsin Diagnostic dataset</a:t>
            </a:r>
            <a:r>
              <a:rPr lang="en-US" sz="3070" u="none">
                <a:solidFill>
                  <a:srgbClr val="000000"/>
                </a:solidFill>
                <a:latin typeface="Open Sauce"/>
              </a:rPr>
              <a:t>, available on the UCI Machine Learning Repository. </a:t>
            </a:r>
          </a:p>
          <a:p>
            <a:pPr marL="0" lvl="0" indent="0" algn="l">
              <a:lnSpc>
                <a:spcPts val="3684"/>
              </a:lnSpc>
              <a:spcBef>
                <a:spcPct val="0"/>
              </a:spcBef>
            </a:pPr>
            <a:endParaRPr lang="en-US" sz="3070" u="none">
              <a:solidFill>
                <a:srgbClr val="000000"/>
              </a:solidFill>
              <a:latin typeface="Open Sauce"/>
            </a:endParaRPr>
          </a:p>
          <a:p>
            <a:pPr marL="0" lvl="0" indent="0" algn="l">
              <a:lnSpc>
                <a:spcPts val="3684"/>
              </a:lnSpc>
              <a:spcBef>
                <a:spcPct val="0"/>
              </a:spcBef>
            </a:pPr>
            <a:r>
              <a:rPr lang="en-US" sz="3070" u="none">
                <a:solidFill>
                  <a:srgbClr val="000000"/>
                </a:solidFill>
                <a:latin typeface="Open Sauce"/>
              </a:rPr>
              <a:t>It provides detailed information about breast cancer cell characteristics derived from digitized images of fine needle aspirates (FNAs) of breast masses. With 569 observations and 32 variables, including radius, texture, and concavity, it offers valuable insights into cell nuclei features.</a:t>
            </a:r>
          </a:p>
          <a:p>
            <a:pPr marL="0" lvl="0" indent="0" algn="l">
              <a:lnSpc>
                <a:spcPts val="3684"/>
              </a:lnSpc>
              <a:spcBef>
                <a:spcPct val="0"/>
              </a:spcBef>
            </a:pPr>
            <a:endParaRPr lang="en-US" sz="3070" u="none">
              <a:solidFill>
                <a:srgbClr val="000000"/>
              </a:solidFill>
              <a:latin typeface="Open Sauce"/>
            </a:endParaRPr>
          </a:p>
          <a:p>
            <a:pPr marL="0" lvl="0" indent="0" algn="l">
              <a:lnSpc>
                <a:spcPts val="3684"/>
              </a:lnSpc>
              <a:spcBef>
                <a:spcPct val="0"/>
              </a:spcBef>
            </a:pPr>
            <a:endParaRPr lang="en-US" sz="3070" u="none">
              <a:solidFill>
                <a:srgbClr val="000000"/>
              </a:solidFill>
              <a:latin typeface="Open Sauce"/>
            </a:endParaRPr>
          </a:p>
          <a:p>
            <a:pPr marL="0" lvl="0" indent="0" algn="l">
              <a:lnSpc>
                <a:spcPts val="3684"/>
              </a:lnSpc>
              <a:spcBef>
                <a:spcPct val="0"/>
              </a:spcBef>
            </a:pPr>
            <a:r>
              <a:rPr lang="en-US" sz="3070" u="none">
                <a:solidFill>
                  <a:srgbClr val="000000"/>
                </a:solidFill>
                <a:latin typeface="Open Sauce Semi-Bold"/>
              </a:rPr>
              <a:t>Dataset: </a:t>
            </a:r>
            <a:r>
              <a:rPr lang="en-US" sz="3070" u="sng">
                <a:solidFill>
                  <a:srgbClr val="F6F6F6"/>
                </a:solidFill>
                <a:latin typeface="Open Sauce Semi-Bold"/>
                <a:hlinkClick r:id="rId2" tooltip="https://archive.ics.uci.edu/dataset/17/breast+cancer+wisconsin+diagnostic"/>
              </a:rPr>
              <a:t>https://archive.ics.uci.edu/dataset/17/breast+cancer+wisconsin+diagnostic</a:t>
            </a:r>
          </a:p>
          <a:p>
            <a:pPr marL="0" lvl="0" indent="0" algn="l">
              <a:lnSpc>
                <a:spcPts val="3684"/>
              </a:lnSpc>
              <a:spcBef>
                <a:spcPct val="0"/>
              </a:spcBef>
            </a:pPr>
            <a:endParaRPr lang="en-US" sz="3070" u="sng">
              <a:solidFill>
                <a:srgbClr val="F6F6F6"/>
              </a:solidFill>
              <a:latin typeface="Open Sauce Semi-Bold"/>
              <a:hlinkClick r:id="rId2" tooltip="https://archive.ics.uci.edu/dataset/17/breast+cancer+wisconsin+diagnostic"/>
            </a:endParaRPr>
          </a:p>
        </p:txBody>
      </p:sp>
      <p:grpSp>
        <p:nvGrpSpPr>
          <p:cNvPr id="3" name="Group 3"/>
          <p:cNvGrpSpPr/>
          <p:nvPr/>
        </p:nvGrpSpPr>
        <p:grpSpPr>
          <a:xfrm>
            <a:off x="-476044" y="-77817"/>
            <a:ext cx="4787170" cy="5739035"/>
            <a:chOff x="0" y="0"/>
            <a:chExt cx="1063515" cy="1274980"/>
          </a:xfrm>
        </p:grpSpPr>
        <p:sp>
          <p:nvSpPr>
            <p:cNvPr id="4" name="Freeform 4"/>
            <p:cNvSpPr/>
            <p:nvPr/>
          </p:nvSpPr>
          <p:spPr>
            <a:xfrm>
              <a:off x="0" y="0"/>
              <a:ext cx="1063515" cy="1274980"/>
            </a:xfrm>
            <a:custGeom>
              <a:avLst/>
              <a:gdLst/>
              <a:ahLst/>
              <a:cxnLst/>
              <a:rect l="l" t="t" r="r" b="b"/>
              <a:pathLst>
                <a:path w="1063515" h="1274980">
                  <a:moveTo>
                    <a:pt x="64689" y="0"/>
                  </a:moveTo>
                  <a:lnTo>
                    <a:pt x="998826" y="0"/>
                  </a:lnTo>
                  <a:cubicBezTo>
                    <a:pt x="1034552" y="0"/>
                    <a:pt x="1063515" y="28962"/>
                    <a:pt x="1063515" y="64689"/>
                  </a:cubicBezTo>
                  <a:lnTo>
                    <a:pt x="1063515" y="1210292"/>
                  </a:lnTo>
                  <a:cubicBezTo>
                    <a:pt x="1063515" y="1246018"/>
                    <a:pt x="1034552" y="1274980"/>
                    <a:pt x="998826" y="1274980"/>
                  </a:cubicBezTo>
                  <a:lnTo>
                    <a:pt x="64689" y="1274980"/>
                  </a:lnTo>
                  <a:cubicBezTo>
                    <a:pt x="28962" y="1274980"/>
                    <a:pt x="0" y="1246018"/>
                    <a:pt x="0" y="1210292"/>
                  </a:cubicBezTo>
                  <a:lnTo>
                    <a:pt x="0" y="64689"/>
                  </a:lnTo>
                  <a:cubicBezTo>
                    <a:pt x="0" y="28962"/>
                    <a:pt x="28962" y="0"/>
                    <a:pt x="64689" y="0"/>
                  </a:cubicBezTo>
                  <a:close/>
                </a:path>
              </a:pathLst>
            </a:custGeom>
            <a:blipFill>
              <a:blip r:embed="rId3"/>
              <a:stretch>
                <a:fillRect t="-18955" r="23574" b="17294"/>
              </a:stretch>
            </a:blipFill>
          </p:spPr>
          <p:txBody>
            <a:bodyPr/>
            <a:lstStyle/>
            <a:p>
              <a:endParaRPr lang="en-US"/>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91B4"/>
        </a:solidFill>
        <a:effectLst/>
      </p:bgPr>
    </p:bg>
    <p:spTree>
      <p:nvGrpSpPr>
        <p:cNvPr id="1" name=""/>
        <p:cNvGrpSpPr/>
        <p:nvPr/>
      </p:nvGrpSpPr>
      <p:grpSpPr>
        <a:xfrm>
          <a:off x="0" y="0"/>
          <a:ext cx="0" cy="0"/>
          <a:chOff x="0" y="0"/>
          <a:chExt cx="0" cy="0"/>
        </a:xfrm>
      </p:grpSpPr>
      <p:grpSp>
        <p:nvGrpSpPr>
          <p:cNvPr id="2" name="Group 2"/>
          <p:cNvGrpSpPr/>
          <p:nvPr/>
        </p:nvGrpSpPr>
        <p:grpSpPr>
          <a:xfrm>
            <a:off x="12004349" y="1092628"/>
            <a:ext cx="6864655" cy="8229600"/>
            <a:chOff x="0" y="0"/>
            <a:chExt cx="1063515" cy="1274980"/>
          </a:xfrm>
        </p:grpSpPr>
        <p:sp>
          <p:nvSpPr>
            <p:cNvPr id="3" name="Freeform 3"/>
            <p:cNvSpPr/>
            <p:nvPr/>
          </p:nvSpPr>
          <p:spPr>
            <a:xfrm>
              <a:off x="0" y="0"/>
              <a:ext cx="1063515" cy="1274980"/>
            </a:xfrm>
            <a:custGeom>
              <a:avLst/>
              <a:gdLst/>
              <a:ahLst/>
              <a:cxnLst/>
              <a:rect l="l" t="t" r="r" b="b"/>
              <a:pathLst>
                <a:path w="1063515" h="1274980">
                  <a:moveTo>
                    <a:pt x="45112" y="0"/>
                  </a:moveTo>
                  <a:lnTo>
                    <a:pt x="1018403" y="0"/>
                  </a:lnTo>
                  <a:cubicBezTo>
                    <a:pt x="1030367" y="0"/>
                    <a:pt x="1041842" y="4753"/>
                    <a:pt x="1050302" y="13213"/>
                  </a:cubicBezTo>
                  <a:cubicBezTo>
                    <a:pt x="1058762" y="21673"/>
                    <a:pt x="1063515" y="33147"/>
                    <a:pt x="1063515" y="45112"/>
                  </a:cubicBezTo>
                  <a:lnTo>
                    <a:pt x="1063515" y="1229869"/>
                  </a:lnTo>
                  <a:cubicBezTo>
                    <a:pt x="1063515" y="1241833"/>
                    <a:pt x="1058762" y="1253307"/>
                    <a:pt x="1050302" y="1261767"/>
                  </a:cubicBezTo>
                  <a:cubicBezTo>
                    <a:pt x="1041842" y="1270228"/>
                    <a:pt x="1030367" y="1274980"/>
                    <a:pt x="1018403" y="1274980"/>
                  </a:cubicBezTo>
                  <a:lnTo>
                    <a:pt x="45112" y="1274980"/>
                  </a:lnTo>
                  <a:cubicBezTo>
                    <a:pt x="33147" y="1274980"/>
                    <a:pt x="21673" y="1270228"/>
                    <a:pt x="13213" y="1261767"/>
                  </a:cubicBezTo>
                  <a:cubicBezTo>
                    <a:pt x="4753" y="1253307"/>
                    <a:pt x="0" y="1241833"/>
                    <a:pt x="0" y="1229869"/>
                  </a:cubicBezTo>
                  <a:lnTo>
                    <a:pt x="0" y="45112"/>
                  </a:lnTo>
                  <a:cubicBezTo>
                    <a:pt x="0" y="33147"/>
                    <a:pt x="4753" y="21673"/>
                    <a:pt x="13213" y="13213"/>
                  </a:cubicBezTo>
                  <a:cubicBezTo>
                    <a:pt x="21673" y="4753"/>
                    <a:pt x="33147" y="0"/>
                    <a:pt x="45112" y="0"/>
                  </a:cubicBezTo>
                  <a:close/>
                </a:path>
              </a:pathLst>
            </a:custGeom>
            <a:blipFill>
              <a:blip r:embed="rId2"/>
              <a:stretch>
                <a:fillRect t="-18955" r="23574" b="17294"/>
              </a:stretch>
            </a:blipFill>
          </p:spPr>
          <p:txBody>
            <a:bodyPr/>
            <a:lstStyle/>
            <a:p>
              <a:endParaRPr lang="en-US"/>
            </a:p>
          </p:txBody>
        </p:sp>
      </p:grpSp>
      <p:grpSp>
        <p:nvGrpSpPr>
          <p:cNvPr id="4" name="Group 4"/>
          <p:cNvGrpSpPr/>
          <p:nvPr/>
        </p:nvGrpSpPr>
        <p:grpSpPr>
          <a:xfrm>
            <a:off x="7171459" y="2779323"/>
            <a:ext cx="3945082" cy="6478977"/>
            <a:chOff x="0" y="0"/>
            <a:chExt cx="5260110" cy="8638636"/>
          </a:xfrm>
        </p:grpSpPr>
        <p:sp>
          <p:nvSpPr>
            <p:cNvPr id="5" name="TextBox 5"/>
            <p:cNvSpPr txBox="1"/>
            <p:nvPr/>
          </p:nvSpPr>
          <p:spPr>
            <a:xfrm>
              <a:off x="0" y="38100"/>
              <a:ext cx="5260110" cy="5540226"/>
            </a:xfrm>
            <a:prstGeom prst="rect">
              <a:avLst/>
            </a:prstGeom>
          </p:spPr>
          <p:txBody>
            <a:bodyPr lIns="0" tIns="0" rIns="0" bIns="0" rtlCol="0" anchor="t">
              <a:spAutoFit/>
            </a:bodyPr>
            <a:lstStyle/>
            <a:p>
              <a:pPr algn="l">
                <a:lnSpc>
                  <a:spcPts val="3850"/>
                </a:lnSpc>
              </a:pPr>
              <a:r>
                <a:rPr lang="en-US" sz="3500">
                  <a:solidFill>
                    <a:srgbClr val="111111"/>
                  </a:solidFill>
                  <a:latin typeface="Open Sauce Semi-Bold"/>
                </a:rPr>
                <a:t>Section 4</a:t>
              </a:r>
            </a:p>
            <a:p>
              <a:pPr algn="l">
                <a:lnSpc>
                  <a:spcPts val="6050"/>
                </a:lnSpc>
              </a:pPr>
              <a:endParaRPr lang="en-US" sz="3500">
                <a:solidFill>
                  <a:srgbClr val="111111"/>
                </a:solidFill>
                <a:latin typeface="Open Sauce Semi-Bold"/>
              </a:endParaRPr>
            </a:p>
            <a:p>
              <a:pPr algn="l">
                <a:lnSpc>
                  <a:spcPts val="6050"/>
                </a:lnSpc>
              </a:pPr>
              <a:endParaRPr lang="en-US" sz="3500">
                <a:solidFill>
                  <a:srgbClr val="111111"/>
                </a:solidFill>
                <a:latin typeface="Open Sauce Semi-Bold"/>
              </a:endParaRPr>
            </a:p>
            <a:p>
              <a:pPr algn="l">
                <a:lnSpc>
                  <a:spcPts val="6050"/>
                </a:lnSpc>
              </a:pPr>
              <a:endParaRPr lang="en-US" sz="3500">
                <a:solidFill>
                  <a:srgbClr val="111111"/>
                </a:solidFill>
                <a:latin typeface="Open Sauce Semi-Bold"/>
              </a:endParaRPr>
            </a:p>
            <a:p>
              <a:pPr algn="l">
                <a:lnSpc>
                  <a:spcPts val="6050"/>
                </a:lnSpc>
              </a:pPr>
              <a:endParaRPr lang="en-US" sz="3500">
                <a:solidFill>
                  <a:srgbClr val="111111"/>
                </a:solidFill>
                <a:latin typeface="Open Sauce Semi-Bold"/>
              </a:endParaRPr>
            </a:p>
            <a:p>
              <a:pPr marL="0" lvl="0" indent="0" algn="l">
                <a:lnSpc>
                  <a:spcPts val="4793"/>
                </a:lnSpc>
              </a:pPr>
              <a:endParaRPr lang="en-US" sz="3500">
                <a:solidFill>
                  <a:srgbClr val="111111"/>
                </a:solidFill>
                <a:latin typeface="Open Sauce Semi-Bold"/>
              </a:endParaRPr>
            </a:p>
          </p:txBody>
        </p:sp>
        <p:sp>
          <p:nvSpPr>
            <p:cNvPr id="6" name="TextBox 6"/>
            <p:cNvSpPr txBox="1"/>
            <p:nvPr/>
          </p:nvSpPr>
          <p:spPr>
            <a:xfrm>
              <a:off x="0" y="6667319"/>
              <a:ext cx="5260110" cy="1971316"/>
            </a:xfrm>
            <a:prstGeom prst="rect">
              <a:avLst/>
            </a:prstGeom>
          </p:spPr>
          <p:txBody>
            <a:bodyPr lIns="0" tIns="0" rIns="0" bIns="0" rtlCol="0" anchor="t">
              <a:spAutoFit/>
            </a:bodyPr>
            <a:lstStyle/>
            <a:p>
              <a:pPr marL="0" lvl="0" indent="0" algn="l">
                <a:lnSpc>
                  <a:spcPts val="12466"/>
                </a:lnSpc>
                <a:spcBef>
                  <a:spcPct val="0"/>
                </a:spcBef>
              </a:pPr>
              <a:endParaRPr/>
            </a:p>
          </p:txBody>
        </p:sp>
      </p:grpSp>
      <p:grpSp>
        <p:nvGrpSpPr>
          <p:cNvPr id="7" name="Group 7"/>
          <p:cNvGrpSpPr/>
          <p:nvPr/>
        </p:nvGrpSpPr>
        <p:grpSpPr>
          <a:xfrm>
            <a:off x="3519965" y="1365179"/>
            <a:ext cx="10484260" cy="8921821"/>
            <a:chOff x="0" y="0"/>
            <a:chExt cx="13979013" cy="11895762"/>
          </a:xfrm>
        </p:grpSpPr>
        <p:sp>
          <p:nvSpPr>
            <p:cNvPr id="8" name="TextBox 8"/>
            <p:cNvSpPr txBox="1"/>
            <p:nvPr/>
          </p:nvSpPr>
          <p:spPr>
            <a:xfrm>
              <a:off x="0" y="47625"/>
              <a:ext cx="13979013" cy="8787828"/>
            </a:xfrm>
            <a:prstGeom prst="rect">
              <a:avLst/>
            </a:prstGeom>
          </p:spPr>
          <p:txBody>
            <a:bodyPr lIns="0" tIns="0" rIns="0" bIns="0" rtlCol="0" anchor="t">
              <a:spAutoFit/>
            </a:bodyPr>
            <a:lstStyle/>
            <a:p>
              <a:pPr algn="l">
                <a:lnSpc>
                  <a:spcPts val="6160"/>
                </a:lnSpc>
              </a:pPr>
              <a:endParaRPr/>
            </a:p>
            <a:p>
              <a:pPr algn="l">
                <a:lnSpc>
                  <a:spcPts val="6160"/>
                </a:lnSpc>
              </a:pPr>
              <a:endParaRPr/>
            </a:p>
            <a:p>
              <a:pPr algn="l">
                <a:lnSpc>
                  <a:spcPts val="6160"/>
                </a:lnSpc>
              </a:pPr>
              <a:endParaRPr/>
            </a:p>
            <a:p>
              <a:pPr algn="l">
                <a:lnSpc>
                  <a:spcPts val="6160"/>
                </a:lnSpc>
              </a:pPr>
              <a:endParaRPr/>
            </a:p>
            <a:p>
              <a:pPr algn="l">
                <a:lnSpc>
                  <a:spcPts val="6160"/>
                </a:lnSpc>
              </a:pPr>
              <a:endParaRPr/>
            </a:p>
            <a:p>
              <a:pPr algn="l">
                <a:lnSpc>
                  <a:spcPts val="9900"/>
                </a:lnSpc>
              </a:pPr>
              <a:r>
                <a:rPr lang="en-US" sz="9000">
                  <a:solidFill>
                    <a:srgbClr val="111111"/>
                  </a:solidFill>
                  <a:latin typeface="Open Sauce Semi-Bold"/>
                </a:rPr>
                <a:t>Project Execution</a:t>
              </a:r>
            </a:p>
            <a:p>
              <a:pPr algn="l">
                <a:lnSpc>
                  <a:spcPts val="6160"/>
                </a:lnSpc>
              </a:pPr>
              <a:endParaRPr lang="en-US" sz="9000">
                <a:solidFill>
                  <a:srgbClr val="111111"/>
                </a:solidFill>
                <a:latin typeface="Open Sauce Semi-Bold"/>
              </a:endParaRPr>
            </a:p>
            <a:p>
              <a:pPr marL="0" lvl="0" indent="0" algn="l">
                <a:lnSpc>
                  <a:spcPts val="4903"/>
                </a:lnSpc>
              </a:pPr>
              <a:endParaRPr lang="en-US" sz="9000">
                <a:solidFill>
                  <a:srgbClr val="111111"/>
                </a:solidFill>
                <a:latin typeface="Open Sauce Semi-Bold"/>
              </a:endParaRPr>
            </a:p>
          </p:txBody>
        </p:sp>
        <p:sp>
          <p:nvSpPr>
            <p:cNvPr id="9" name="TextBox 9"/>
            <p:cNvSpPr txBox="1"/>
            <p:nvPr/>
          </p:nvSpPr>
          <p:spPr>
            <a:xfrm>
              <a:off x="0" y="9924446"/>
              <a:ext cx="13979013" cy="1971316"/>
            </a:xfrm>
            <a:prstGeom prst="rect">
              <a:avLst/>
            </a:prstGeom>
          </p:spPr>
          <p:txBody>
            <a:bodyPr lIns="0" tIns="0" rIns="0" bIns="0" rtlCol="0" anchor="t">
              <a:spAutoFit/>
            </a:bodyPr>
            <a:lstStyle/>
            <a:p>
              <a:pPr marL="0" lvl="0" indent="0" algn="l">
                <a:lnSpc>
                  <a:spcPts val="12466"/>
                </a:lnSpc>
                <a:spcBef>
                  <a:spcPct val="0"/>
                </a:spcBef>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91B4"/>
        </a:solidFill>
        <a:effectLst/>
      </p:bgPr>
    </p:bg>
    <p:spTree>
      <p:nvGrpSpPr>
        <p:cNvPr id="1" name=""/>
        <p:cNvGrpSpPr/>
        <p:nvPr/>
      </p:nvGrpSpPr>
      <p:grpSpPr>
        <a:xfrm>
          <a:off x="0" y="0"/>
          <a:ext cx="0" cy="0"/>
          <a:chOff x="0" y="0"/>
          <a:chExt cx="0" cy="0"/>
        </a:xfrm>
      </p:grpSpPr>
      <p:sp>
        <p:nvSpPr>
          <p:cNvPr id="2" name="TextBox 2"/>
          <p:cNvSpPr txBox="1"/>
          <p:nvPr/>
        </p:nvSpPr>
        <p:spPr>
          <a:xfrm>
            <a:off x="3689453" y="1728788"/>
            <a:ext cx="13569847" cy="6210300"/>
          </a:xfrm>
          <a:prstGeom prst="rect">
            <a:avLst/>
          </a:prstGeom>
        </p:spPr>
        <p:txBody>
          <a:bodyPr lIns="0" tIns="0" rIns="0" bIns="0" rtlCol="0" anchor="t">
            <a:spAutoFit/>
          </a:bodyPr>
          <a:lstStyle/>
          <a:p>
            <a:pPr algn="l">
              <a:lnSpc>
                <a:spcPts val="4816"/>
              </a:lnSpc>
            </a:pPr>
            <a:endParaRPr/>
          </a:p>
          <a:p>
            <a:pPr algn="l">
              <a:lnSpc>
                <a:spcPts val="3684"/>
              </a:lnSpc>
            </a:pPr>
            <a:r>
              <a:rPr lang="en-US" sz="3070">
                <a:solidFill>
                  <a:srgbClr val="000000"/>
                </a:solidFill>
                <a:latin typeface="Open Sauce Bold"/>
              </a:rPr>
              <a:t>Data Loading and Initial Setup:</a:t>
            </a:r>
          </a:p>
          <a:p>
            <a:pPr marL="662914" lvl="1" indent="-331457" algn="l">
              <a:lnSpc>
                <a:spcPts val="3684"/>
              </a:lnSpc>
              <a:buFont typeface="Arial"/>
              <a:buChar char="•"/>
            </a:pPr>
            <a:r>
              <a:rPr lang="en-US" sz="3070">
                <a:solidFill>
                  <a:srgbClr val="000000"/>
                </a:solidFill>
                <a:latin typeface="Open Sauce"/>
              </a:rPr>
              <a:t>Loaded the Breast Cancer Wisconsin (Diagnostic) dataset using R, with specific column names assigned to ensure clarity in the dataset's structure.</a:t>
            </a:r>
          </a:p>
          <a:p>
            <a:pPr algn="l">
              <a:lnSpc>
                <a:spcPts val="3684"/>
              </a:lnSpc>
            </a:pPr>
            <a:endParaRPr lang="en-US" sz="3070">
              <a:solidFill>
                <a:srgbClr val="000000"/>
              </a:solidFill>
              <a:latin typeface="Open Sauce"/>
            </a:endParaRPr>
          </a:p>
          <a:p>
            <a:pPr algn="l">
              <a:lnSpc>
                <a:spcPts val="3684"/>
              </a:lnSpc>
            </a:pPr>
            <a:r>
              <a:rPr lang="en-US" sz="3070">
                <a:solidFill>
                  <a:srgbClr val="000000"/>
                </a:solidFill>
                <a:latin typeface="Open Sauce Bold"/>
              </a:rPr>
              <a:t>Preprocessing Steps:</a:t>
            </a:r>
          </a:p>
          <a:p>
            <a:pPr marL="662914" lvl="1" indent="-331457" algn="l">
              <a:lnSpc>
                <a:spcPts val="3684"/>
              </a:lnSpc>
              <a:buFont typeface="Arial"/>
              <a:buChar char="•"/>
            </a:pPr>
            <a:r>
              <a:rPr lang="en-US" sz="3070">
                <a:solidFill>
                  <a:srgbClr val="000000"/>
                </a:solidFill>
                <a:latin typeface="Open Sauce"/>
              </a:rPr>
              <a:t>Checking for Missing Values:</a:t>
            </a:r>
          </a:p>
          <a:p>
            <a:pPr marL="1325829" lvl="2" indent="-441943" algn="l">
              <a:lnSpc>
                <a:spcPts val="3684"/>
              </a:lnSpc>
              <a:buFont typeface="Arial"/>
              <a:buChar char="⚬"/>
            </a:pPr>
            <a:r>
              <a:rPr lang="en-US" sz="3070">
                <a:solidFill>
                  <a:srgbClr val="000000"/>
                </a:solidFill>
                <a:latin typeface="Open Sauce"/>
              </a:rPr>
              <a:t>Ensured data integrity by checking for missing values across all variables, confirming a complete dataset with </a:t>
            </a:r>
            <a:r>
              <a:rPr lang="en-US" sz="3070">
                <a:solidFill>
                  <a:srgbClr val="000000"/>
                </a:solidFill>
                <a:latin typeface="Open Sauce Bold"/>
              </a:rPr>
              <a:t>no missing entries</a:t>
            </a:r>
            <a:r>
              <a:rPr lang="en-US" sz="3070">
                <a:solidFill>
                  <a:srgbClr val="000000"/>
                </a:solidFill>
                <a:latin typeface="Open Sauce"/>
              </a:rPr>
              <a:t>.</a:t>
            </a:r>
          </a:p>
          <a:p>
            <a:pPr algn="l">
              <a:lnSpc>
                <a:spcPts val="3684"/>
              </a:lnSpc>
              <a:spcBef>
                <a:spcPct val="0"/>
              </a:spcBef>
            </a:pPr>
            <a:endParaRPr lang="en-US" sz="3070">
              <a:solidFill>
                <a:srgbClr val="000000"/>
              </a:solidFill>
              <a:latin typeface="Open Sauce"/>
            </a:endParaRPr>
          </a:p>
          <a:p>
            <a:pPr marL="0" lvl="0" indent="0" algn="l">
              <a:lnSpc>
                <a:spcPts val="3684"/>
              </a:lnSpc>
              <a:spcBef>
                <a:spcPct val="0"/>
              </a:spcBef>
            </a:pPr>
            <a:endParaRPr lang="en-US" sz="3070">
              <a:solidFill>
                <a:srgbClr val="000000"/>
              </a:solidFill>
              <a:latin typeface="Open Sauce"/>
            </a:endParaRPr>
          </a:p>
        </p:txBody>
      </p:sp>
      <p:grpSp>
        <p:nvGrpSpPr>
          <p:cNvPr id="3" name="Group 3"/>
          <p:cNvGrpSpPr/>
          <p:nvPr/>
        </p:nvGrpSpPr>
        <p:grpSpPr>
          <a:xfrm>
            <a:off x="-476044" y="-77817"/>
            <a:ext cx="4787170" cy="5739035"/>
            <a:chOff x="0" y="0"/>
            <a:chExt cx="1063515" cy="1274980"/>
          </a:xfrm>
        </p:grpSpPr>
        <p:sp>
          <p:nvSpPr>
            <p:cNvPr id="4" name="Freeform 4"/>
            <p:cNvSpPr/>
            <p:nvPr/>
          </p:nvSpPr>
          <p:spPr>
            <a:xfrm>
              <a:off x="0" y="0"/>
              <a:ext cx="1063515" cy="1274980"/>
            </a:xfrm>
            <a:custGeom>
              <a:avLst/>
              <a:gdLst/>
              <a:ahLst/>
              <a:cxnLst/>
              <a:rect l="l" t="t" r="r" b="b"/>
              <a:pathLst>
                <a:path w="1063515" h="1274980">
                  <a:moveTo>
                    <a:pt x="64689" y="0"/>
                  </a:moveTo>
                  <a:lnTo>
                    <a:pt x="998826" y="0"/>
                  </a:lnTo>
                  <a:cubicBezTo>
                    <a:pt x="1034552" y="0"/>
                    <a:pt x="1063515" y="28962"/>
                    <a:pt x="1063515" y="64689"/>
                  </a:cubicBezTo>
                  <a:lnTo>
                    <a:pt x="1063515" y="1210292"/>
                  </a:lnTo>
                  <a:cubicBezTo>
                    <a:pt x="1063515" y="1246018"/>
                    <a:pt x="1034552" y="1274980"/>
                    <a:pt x="998826" y="1274980"/>
                  </a:cubicBezTo>
                  <a:lnTo>
                    <a:pt x="64689" y="1274980"/>
                  </a:lnTo>
                  <a:cubicBezTo>
                    <a:pt x="28962" y="1274980"/>
                    <a:pt x="0" y="1246018"/>
                    <a:pt x="0" y="1210292"/>
                  </a:cubicBezTo>
                  <a:lnTo>
                    <a:pt x="0" y="64689"/>
                  </a:lnTo>
                  <a:cubicBezTo>
                    <a:pt x="0" y="28962"/>
                    <a:pt x="28962" y="0"/>
                    <a:pt x="64689" y="0"/>
                  </a:cubicBezTo>
                  <a:close/>
                </a:path>
              </a:pathLst>
            </a:custGeom>
            <a:blipFill>
              <a:blip r:embed="rId2"/>
              <a:stretch>
                <a:fillRect t="-18955" r="23574" b="17294"/>
              </a:stretch>
            </a:blipFill>
          </p:spPr>
          <p:txBody>
            <a:bodyPr/>
            <a:lstStyle/>
            <a:p>
              <a:endParaRPr lang="en-US"/>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91B4"/>
        </a:solidFill>
        <a:effectLst/>
      </p:bgPr>
    </p:bg>
    <p:spTree>
      <p:nvGrpSpPr>
        <p:cNvPr id="1" name=""/>
        <p:cNvGrpSpPr/>
        <p:nvPr/>
      </p:nvGrpSpPr>
      <p:grpSpPr>
        <a:xfrm>
          <a:off x="0" y="0"/>
          <a:ext cx="0" cy="0"/>
          <a:chOff x="0" y="0"/>
          <a:chExt cx="0" cy="0"/>
        </a:xfrm>
      </p:grpSpPr>
      <p:sp>
        <p:nvSpPr>
          <p:cNvPr id="2" name="TextBox 2"/>
          <p:cNvSpPr txBox="1"/>
          <p:nvPr/>
        </p:nvSpPr>
        <p:spPr>
          <a:xfrm>
            <a:off x="3689453" y="2791701"/>
            <a:ext cx="13569847" cy="4810125"/>
          </a:xfrm>
          <a:prstGeom prst="rect">
            <a:avLst/>
          </a:prstGeom>
        </p:spPr>
        <p:txBody>
          <a:bodyPr lIns="0" tIns="0" rIns="0" bIns="0" rtlCol="0" anchor="t">
            <a:spAutoFit/>
          </a:bodyPr>
          <a:lstStyle/>
          <a:p>
            <a:pPr algn="l">
              <a:lnSpc>
                <a:spcPts val="4816"/>
              </a:lnSpc>
            </a:pPr>
            <a:endParaRPr/>
          </a:p>
          <a:p>
            <a:pPr marL="662914" lvl="1" indent="-331457" algn="l">
              <a:lnSpc>
                <a:spcPts val="3684"/>
              </a:lnSpc>
              <a:buFont typeface="Arial"/>
              <a:buChar char="•"/>
            </a:pPr>
            <a:r>
              <a:rPr lang="en-US" sz="3070">
                <a:solidFill>
                  <a:srgbClr val="000000"/>
                </a:solidFill>
                <a:latin typeface="Open Sauce Semi-Bold"/>
              </a:rPr>
              <a:t>Exploratory Data Analysis (EDA):</a:t>
            </a:r>
          </a:p>
          <a:p>
            <a:pPr algn="l">
              <a:lnSpc>
                <a:spcPts val="3684"/>
              </a:lnSpc>
            </a:pPr>
            <a:endParaRPr lang="en-US" sz="3070">
              <a:solidFill>
                <a:srgbClr val="000000"/>
              </a:solidFill>
              <a:latin typeface="Open Sauce Semi-Bold"/>
            </a:endParaRPr>
          </a:p>
          <a:p>
            <a:pPr marL="1325829" lvl="2" indent="-441943" algn="l">
              <a:lnSpc>
                <a:spcPts val="3684"/>
              </a:lnSpc>
              <a:buFont typeface="Arial"/>
              <a:buChar char="⚬"/>
            </a:pPr>
            <a:r>
              <a:rPr lang="en-US" sz="3070">
                <a:solidFill>
                  <a:srgbClr val="000000"/>
                </a:solidFill>
                <a:latin typeface="Open Sauce"/>
              </a:rPr>
              <a:t>Conducted initial analysis to understand the distribution of diagnostic outcomes (Benign vs. Malignant).</a:t>
            </a:r>
          </a:p>
          <a:p>
            <a:pPr marL="1325829" lvl="2" indent="-441943" algn="l">
              <a:lnSpc>
                <a:spcPts val="3684"/>
              </a:lnSpc>
              <a:buFont typeface="Arial"/>
              <a:buChar char="⚬"/>
            </a:pPr>
            <a:r>
              <a:rPr lang="en-US" sz="3070">
                <a:solidFill>
                  <a:srgbClr val="000000"/>
                </a:solidFill>
                <a:latin typeface="Open Sauce"/>
              </a:rPr>
              <a:t>Utilized ggplot2 for visualizing the frequency of diagnoses, providing insights into dataset balance.</a:t>
            </a:r>
          </a:p>
          <a:p>
            <a:pPr algn="l">
              <a:lnSpc>
                <a:spcPts val="3684"/>
              </a:lnSpc>
            </a:pPr>
            <a:endParaRPr lang="en-US" sz="3070">
              <a:solidFill>
                <a:srgbClr val="000000"/>
              </a:solidFill>
              <a:latin typeface="Open Sauce"/>
            </a:endParaRPr>
          </a:p>
          <a:p>
            <a:pPr algn="l">
              <a:lnSpc>
                <a:spcPts val="3684"/>
              </a:lnSpc>
              <a:spcBef>
                <a:spcPct val="0"/>
              </a:spcBef>
            </a:pPr>
            <a:endParaRPr lang="en-US" sz="3070">
              <a:solidFill>
                <a:srgbClr val="000000"/>
              </a:solidFill>
              <a:latin typeface="Open Sauce"/>
            </a:endParaRPr>
          </a:p>
          <a:p>
            <a:pPr marL="0" lvl="0" indent="0" algn="l">
              <a:lnSpc>
                <a:spcPts val="3684"/>
              </a:lnSpc>
              <a:spcBef>
                <a:spcPct val="0"/>
              </a:spcBef>
            </a:pPr>
            <a:endParaRPr lang="en-US" sz="3070">
              <a:solidFill>
                <a:srgbClr val="000000"/>
              </a:solidFill>
              <a:latin typeface="Open Sauce"/>
            </a:endParaRPr>
          </a:p>
        </p:txBody>
      </p:sp>
      <p:grpSp>
        <p:nvGrpSpPr>
          <p:cNvPr id="3" name="Group 3"/>
          <p:cNvGrpSpPr/>
          <p:nvPr/>
        </p:nvGrpSpPr>
        <p:grpSpPr>
          <a:xfrm>
            <a:off x="-476044" y="-77817"/>
            <a:ext cx="4787170" cy="5739035"/>
            <a:chOff x="0" y="0"/>
            <a:chExt cx="1063515" cy="1274980"/>
          </a:xfrm>
        </p:grpSpPr>
        <p:sp>
          <p:nvSpPr>
            <p:cNvPr id="4" name="Freeform 4"/>
            <p:cNvSpPr/>
            <p:nvPr/>
          </p:nvSpPr>
          <p:spPr>
            <a:xfrm>
              <a:off x="0" y="0"/>
              <a:ext cx="1063515" cy="1274980"/>
            </a:xfrm>
            <a:custGeom>
              <a:avLst/>
              <a:gdLst/>
              <a:ahLst/>
              <a:cxnLst/>
              <a:rect l="l" t="t" r="r" b="b"/>
              <a:pathLst>
                <a:path w="1063515" h="1274980">
                  <a:moveTo>
                    <a:pt x="64689" y="0"/>
                  </a:moveTo>
                  <a:lnTo>
                    <a:pt x="998826" y="0"/>
                  </a:lnTo>
                  <a:cubicBezTo>
                    <a:pt x="1034552" y="0"/>
                    <a:pt x="1063515" y="28962"/>
                    <a:pt x="1063515" y="64689"/>
                  </a:cubicBezTo>
                  <a:lnTo>
                    <a:pt x="1063515" y="1210292"/>
                  </a:lnTo>
                  <a:cubicBezTo>
                    <a:pt x="1063515" y="1246018"/>
                    <a:pt x="1034552" y="1274980"/>
                    <a:pt x="998826" y="1274980"/>
                  </a:cubicBezTo>
                  <a:lnTo>
                    <a:pt x="64689" y="1274980"/>
                  </a:lnTo>
                  <a:cubicBezTo>
                    <a:pt x="28962" y="1274980"/>
                    <a:pt x="0" y="1246018"/>
                    <a:pt x="0" y="1210292"/>
                  </a:cubicBezTo>
                  <a:lnTo>
                    <a:pt x="0" y="64689"/>
                  </a:lnTo>
                  <a:cubicBezTo>
                    <a:pt x="0" y="28962"/>
                    <a:pt x="28962" y="0"/>
                    <a:pt x="64689" y="0"/>
                  </a:cubicBezTo>
                  <a:close/>
                </a:path>
              </a:pathLst>
            </a:custGeom>
            <a:blipFill>
              <a:blip r:embed="rId2"/>
              <a:stretch>
                <a:fillRect t="-18955" r="23574" b="17294"/>
              </a:stretch>
            </a:blipFill>
          </p:spPr>
          <p:txBody>
            <a:bodyPr/>
            <a:lstStyle/>
            <a:p>
              <a:endParaRPr lang="en-US"/>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91B4"/>
        </a:solidFill>
        <a:effectLst/>
      </p:bgPr>
    </p:bg>
    <p:spTree>
      <p:nvGrpSpPr>
        <p:cNvPr id="1" name=""/>
        <p:cNvGrpSpPr/>
        <p:nvPr/>
      </p:nvGrpSpPr>
      <p:grpSpPr>
        <a:xfrm>
          <a:off x="0" y="0"/>
          <a:ext cx="0" cy="0"/>
          <a:chOff x="0" y="0"/>
          <a:chExt cx="0" cy="0"/>
        </a:xfrm>
      </p:grpSpPr>
      <p:grpSp>
        <p:nvGrpSpPr>
          <p:cNvPr id="2" name="Group 2"/>
          <p:cNvGrpSpPr/>
          <p:nvPr/>
        </p:nvGrpSpPr>
        <p:grpSpPr>
          <a:xfrm>
            <a:off x="-476044" y="-77817"/>
            <a:ext cx="4787170" cy="5739035"/>
            <a:chOff x="0" y="0"/>
            <a:chExt cx="1063515" cy="1274980"/>
          </a:xfrm>
        </p:grpSpPr>
        <p:sp>
          <p:nvSpPr>
            <p:cNvPr id="3" name="Freeform 3"/>
            <p:cNvSpPr/>
            <p:nvPr/>
          </p:nvSpPr>
          <p:spPr>
            <a:xfrm>
              <a:off x="0" y="0"/>
              <a:ext cx="1063515" cy="1274980"/>
            </a:xfrm>
            <a:custGeom>
              <a:avLst/>
              <a:gdLst/>
              <a:ahLst/>
              <a:cxnLst/>
              <a:rect l="l" t="t" r="r" b="b"/>
              <a:pathLst>
                <a:path w="1063515" h="1274980">
                  <a:moveTo>
                    <a:pt x="64689" y="0"/>
                  </a:moveTo>
                  <a:lnTo>
                    <a:pt x="998826" y="0"/>
                  </a:lnTo>
                  <a:cubicBezTo>
                    <a:pt x="1034552" y="0"/>
                    <a:pt x="1063515" y="28962"/>
                    <a:pt x="1063515" y="64689"/>
                  </a:cubicBezTo>
                  <a:lnTo>
                    <a:pt x="1063515" y="1210292"/>
                  </a:lnTo>
                  <a:cubicBezTo>
                    <a:pt x="1063515" y="1246018"/>
                    <a:pt x="1034552" y="1274980"/>
                    <a:pt x="998826" y="1274980"/>
                  </a:cubicBezTo>
                  <a:lnTo>
                    <a:pt x="64689" y="1274980"/>
                  </a:lnTo>
                  <a:cubicBezTo>
                    <a:pt x="28962" y="1274980"/>
                    <a:pt x="0" y="1246018"/>
                    <a:pt x="0" y="1210292"/>
                  </a:cubicBezTo>
                  <a:lnTo>
                    <a:pt x="0" y="64689"/>
                  </a:lnTo>
                  <a:cubicBezTo>
                    <a:pt x="0" y="28962"/>
                    <a:pt x="28962" y="0"/>
                    <a:pt x="64689" y="0"/>
                  </a:cubicBezTo>
                  <a:close/>
                </a:path>
              </a:pathLst>
            </a:custGeom>
            <a:blipFill>
              <a:blip r:embed="rId2"/>
              <a:stretch>
                <a:fillRect t="-18955" r="23574" b="17294"/>
              </a:stretch>
            </a:blipFill>
          </p:spPr>
          <p:txBody>
            <a:bodyPr/>
            <a:lstStyle/>
            <a:p>
              <a:endParaRPr lang="en-US"/>
            </a:p>
          </p:txBody>
        </p:sp>
      </p:grpSp>
      <p:sp>
        <p:nvSpPr>
          <p:cNvPr id="4" name="Freeform 4"/>
          <p:cNvSpPr/>
          <p:nvPr/>
        </p:nvSpPr>
        <p:spPr>
          <a:xfrm>
            <a:off x="2723382" y="565572"/>
            <a:ext cx="13366213" cy="9155856"/>
          </a:xfrm>
          <a:custGeom>
            <a:avLst/>
            <a:gdLst/>
            <a:ahLst/>
            <a:cxnLst/>
            <a:rect l="l" t="t" r="r" b="b"/>
            <a:pathLst>
              <a:path w="13366213" h="9155856">
                <a:moveTo>
                  <a:pt x="0" y="0"/>
                </a:moveTo>
                <a:lnTo>
                  <a:pt x="13366212" y="0"/>
                </a:lnTo>
                <a:lnTo>
                  <a:pt x="13366212" y="9155856"/>
                </a:lnTo>
                <a:lnTo>
                  <a:pt x="0" y="9155856"/>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91B4"/>
        </a:solidFill>
        <a:effectLst/>
      </p:bgPr>
    </p:bg>
    <p:spTree>
      <p:nvGrpSpPr>
        <p:cNvPr id="1" name=""/>
        <p:cNvGrpSpPr/>
        <p:nvPr/>
      </p:nvGrpSpPr>
      <p:grpSpPr>
        <a:xfrm>
          <a:off x="0" y="0"/>
          <a:ext cx="0" cy="0"/>
          <a:chOff x="0" y="0"/>
          <a:chExt cx="0" cy="0"/>
        </a:xfrm>
      </p:grpSpPr>
      <p:sp>
        <p:nvSpPr>
          <p:cNvPr id="2" name="TextBox 2"/>
          <p:cNvSpPr txBox="1"/>
          <p:nvPr/>
        </p:nvSpPr>
        <p:spPr>
          <a:xfrm>
            <a:off x="3689453" y="2558338"/>
            <a:ext cx="13569847" cy="5276850"/>
          </a:xfrm>
          <a:prstGeom prst="rect">
            <a:avLst/>
          </a:prstGeom>
        </p:spPr>
        <p:txBody>
          <a:bodyPr lIns="0" tIns="0" rIns="0" bIns="0" rtlCol="0" anchor="t">
            <a:spAutoFit/>
          </a:bodyPr>
          <a:lstStyle/>
          <a:p>
            <a:pPr algn="l">
              <a:lnSpc>
                <a:spcPts val="4816"/>
              </a:lnSpc>
            </a:pPr>
            <a:endParaRPr/>
          </a:p>
          <a:p>
            <a:pPr marL="662914" lvl="1" indent="-331457" algn="l">
              <a:lnSpc>
                <a:spcPts val="3684"/>
              </a:lnSpc>
              <a:buFont typeface="Arial"/>
              <a:buChar char="•"/>
            </a:pPr>
            <a:r>
              <a:rPr lang="en-US" sz="3070">
                <a:solidFill>
                  <a:srgbClr val="000000"/>
                </a:solidFill>
                <a:latin typeface="Open Sauce Semi-Bold"/>
              </a:rPr>
              <a:t>Feature Overview:</a:t>
            </a:r>
          </a:p>
          <a:p>
            <a:pPr algn="l">
              <a:lnSpc>
                <a:spcPts val="3684"/>
              </a:lnSpc>
            </a:pPr>
            <a:endParaRPr lang="en-US" sz="3070">
              <a:solidFill>
                <a:srgbClr val="000000"/>
              </a:solidFill>
              <a:latin typeface="Open Sauce Semi-Bold"/>
            </a:endParaRPr>
          </a:p>
          <a:p>
            <a:pPr marL="1325829" lvl="2" indent="-441943" algn="l">
              <a:lnSpc>
                <a:spcPts val="3684"/>
              </a:lnSpc>
              <a:buFont typeface="Arial"/>
              <a:buChar char="⚬"/>
            </a:pPr>
            <a:r>
              <a:rPr lang="en-US" sz="3070">
                <a:solidFill>
                  <a:srgbClr val="000000"/>
                </a:solidFill>
                <a:latin typeface="Open Sauce"/>
              </a:rPr>
              <a:t>Categorized the 30 numeric variables into three groups (_mean, _se, _worst) to capture different statistical dimensions of the data.</a:t>
            </a:r>
          </a:p>
          <a:p>
            <a:pPr marL="1325829" lvl="2" indent="-441943" algn="l">
              <a:lnSpc>
                <a:spcPts val="3684"/>
              </a:lnSpc>
              <a:buFont typeface="Arial"/>
              <a:buChar char="⚬"/>
            </a:pPr>
            <a:r>
              <a:rPr lang="en-US" sz="3070">
                <a:solidFill>
                  <a:srgbClr val="000000"/>
                </a:solidFill>
                <a:latin typeface="Open Sauce"/>
              </a:rPr>
              <a:t>Summarized the number of features in each category and the total observations, aiding in the subsequent analytical phase.</a:t>
            </a:r>
          </a:p>
          <a:p>
            <a:pPr algn="l">
              <a:lnSpc>
                <a:spcPts val="3684"/>
              </a:lnSpc>
            </a:pPr>
            <a:endParaRPr lang="en-US" sz="3070">
              <a:solidFill>
                <a:srgbClr val="000000"/>
              </a:solidFill>
              <a:latin typeface="Open Sauce"/>
            </a:endParaRPr>
          </a:p>
          <a:p>
            <a:pPr algn="l">
              <a:lnSpc>
                <a:spcPts val="3684"/>
              </a:lnSpc>
              <a:spcBef>
                <a:spcPct val="0"/>
              </a:spcBef>
            </a:pPr>
            <a:endParaRPr lang="en-US" sz="3070">
              <a:solidFill>
                <a:srgbClr val="000000"/>
              </a:solidFill>
              <a:latin typeface="Open Sauce"/>
            </a:endParaRPr>
          </a:p>
          <a:p>
            <a:pPr marL="0" lvl="0" indent="0" algn="l">
              <a:lnSpc>
                <a:spcPts val="3684"/>
              </a:lnSpc>
              <a:spcBef>
                <a:spcPct val="0"/>
              </a:spcBef>
            </a:pPr>
            <a:endParaRPr lang="en-US" sz="3070">
              <a:solidFill>
                <a:srgbClr val="000000"/>
              </a:solidFill>
              <a:latin typeface="Open Sauce"/>
            </a:endParaRPr>
          </a:p>
        </p:txBody>
      </p:sp>
      <p:grpSp>
        <p:nvGrpSpPr>
          <p:cNvPr id="3" name="Group 3"/>
          <p:cNvGrpSpPr/>
          <p:nvPr/>
        </p:nvGrpSpPr>
        <p:grpSpPr>
          <a:xfrm>
            <a:off x="-476044" y="-77817"/>
            <a:ext cx="4787170" cy="5739035"/>
            <a:chOff x="0" y="0"/>
            <a:chExt cx="1063515" cy="1274980"/>
          </a:xfrm>
        </p:grpSpPr>
        <p:sp>
          <p:nvSpPr>
            <p:cNvPr id="4" name="Freeform 4"/>
            <p:cNvSpPr/>
            <p:nvPr/>
          </p:nvSpPr>
          <p:spPr>
            <a:xfrm>
              <a:off x="0" y="0"/>
              <a:ext cx="1063515" cy="1274980"/>
            </a:xfrm>
            <a:custGeom>
              <a:avLst/>
              <a:gdLst/>
              <a:ahLst/>
              <a:cxnLst/>
              <a:rect l="l" t="t" r="r" b="b"/>
              <a:pathLst>
                <a:path w="1063515" h="1274980">
                  <a:moveTo>
                    <a:pt x="64689" y="0"/>
                  </a:moveTo>
                  <a:lnTo>
                    <a:pt x="998826" y="0"/>
                  </a:lnTo>
                  <a:cubicBezTo>
                    <a:pt x="1034552" y="0"/>
                    <a:pt x="1063515" y="28962"/>
                    <a:pt x="1063515" y="64689"/>
                  </a:cubicBezTo>
                  <a:lnTo>
                    <a:pt x="1063515" y="1210292"/>
                  </a:lnTo>
                  <a:cubicBezTo>
                    <a:pt x="1063515" y="1246018"/>
                    <a:pt x="1034552" y="1274980"/>
                    <a:pt x="998826" y="1274980"/>
                  </a:cubicBezTo>
                  <a:lnTo>
                    <a:pt x="64689" y="1274980"/>
                  </a:lnTo>
                  <a:cubicBezTo>
                    <a:pt x="28962" y="1274980"/>
                    <a:pt x="0" y="1246018"/>
                    <a:pt x="0" y="1210292"/>
                  </a:cubicBezTo>
                  <a:lnTo>
                    <a:pt x="0" y="64689"/>
                  </a:lnTo>
                  <a:cubicBezTo>
                    <a:pt x="0" y="28962"/>
                    <a:pt x="28962" y="0"/>
                    <a:pt x="64689" y="0"/>
                  </a:cubicBezTo>
                  <a:close/>
                </a:path>
              </a:pathLst>
            </a:custGeom>
            <a:blipFill>
              <a:blip r:embed="rId2"/>
              <a:stretch>
                <a:fillRect t="-18955" r="23574" b="17294"/>
              </a:stretch>
            </a:blipFill>
          </p:spPr>
          <p:txBody>
            <a:bodyPr/>
            <a:lstStyle/>
            <a:p>
              <a:endParaRPr lang="en-US"/>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91B4"/>
        </a:solidFill>
        <a:effectLst/>
      </p:bgPr>
    </p:bg>
    <p:spTree>
      <p:nvGrpSpPr>
        <p:cNvPr id="1" name=""/>
        <p:cNvGrpSpPr/>
        <p:nvPr/>
      </p:nvGrpSpPr>
      <p:grpSpPr>
        <a:xfrm>
          <a:off x="0" y="0"/>
          <a:ext cx="0" cy="0"/>
          <a:chOff x="0" y="0"/>
          <a:chExt cx="0" cy="0"/>
        </a:xfrm>
      </p:grpSpPr>
      <p:sp>
        <p:nvSpPr>
          <p:cNvPr id="2" name="TextBox 2"/>
          <p:cNvSpPr txBox="1"/>
          <p:nvPr/>
        </p:nvSpPr>
        <p:spPr>
          <a:xfrm>
            <a:off x="3208717" y="2556068"/>
            <a:ext cx="13569847" cy="6210300"/>
          </a:xfrm>
          <a:prstGeom prst="rect">
            <a:avLst/>
          </a:prstGeom>
        </p:spPr>
        <p:txBody>
          <a:bodyPr lIns="0" tIns="0" rIns="0" bIns="0" rtlCol="0" anchor="t">
            <a:spAutoFit/>
          </a:bodyPr>
          <a:lstStyle/>
          <a:p>
            <a:pPr algn="l">
              <a:lnSpc>
                <a:spcPts val="4816"/>
              </a:lnSpc>
            </a:pPr>
            <a:endParaRPr/>
          </a:p>
          <a:p>
            <a:pPr algn="l">
              <a:lnSpc>
                <a:spcPts val="3684"/>
              </a:lnSpc>
            </a:pPr>
            <a:r>
              <a:rPr lang="en-US" sz="3070">
                <a:solidFill>
                  <a:srgbClr val="000000"/>
                </a:solidFill>
                <a:latin typeface="Open Sauce Semi-Bold"/>
              </a:rPr>
              <a:t>C</a:t>
            </a:r>
            <a:r>
              <a:rPr lang="en-US" sz="3070">
                <a:solidFill>
                  <a:srgbClr val="000000"/>
                </a:solidFill>
                <a:latin typeface="Open Sauce Bold"/>
              </a:rPr>
              <a:t>orrelation Analysis :</a:t>
            </a:r>
          </a:p>
          <a:p>
            <a:pPr algn="l">
              <a:lnSpc>
                <a:spcPts val="3684"/>
              </a:lnSpc>
            </a:pPr>
            <a:endParaRPr lang="en-US" sz="3070">
              <a:solidFill>
                <a:srgbClr val="000000"/>
              </a:solidFill>
              <a:latin typeface="Open Sauce Bold"/>
            </a:endParaRPr>
          </a:p>
          <a:p>
            <a:pPr marL="662914" lvl="1" indent="-331457" algn="l">
              <a:lnSpc>
                <a:spcPts val="3684"/>
              </a:lnSpc>
              <a:buFont typeface="Arial"/>
              <a:buChar char="•"/>
            </a:pPr>
            <a:r>
              <a:rPr lang="en-US" sz="3070">
                <a:solidFill>
                  <a:srgbClr val="000000"/>
                </a:solidFill>
                <a:latin typeface="Open Sauce"/>
              </a:rPr>
              <a:t>Computed the correlation coefficients for all pairs of the 30 features in the dataset, focusing on the mean, standard error, and worst values of each characteristic.</a:t>
            </a:r>
          </a:p>
          <a:p>
            <a:pPr marL="662914" lvl="1" indent="-331457" algn="l">
              <a:lnSpc>
                <a:spcPts val="3684"/>
              </a:lnSpc>
              <a:buFont typeface="Arial"/>
              <a:buChar char="•"/>
            </a:pPr>
            <a:r>
              <a:rPr lang="en-US" sz="3070">
                <a:solidFill>
                  <a:srgbClr val="000000"/>
                </a:solidFill>
                <a:latin typeface="Open Sauce"/>
              </a:rPr>
              <a:t>Used Pearson correlation to quantify the linear relationships between variables.</a:t>
            </a:r>
          </a:p>
          <a:p>
            <a:pPr marL="662914" lvl="1" indent="-331457" algn="l">
              <a:lnSpc>
                <a:spcPts val="3684"/>
              </a:lnSpc>
              <a:buFont typeface="Arial"/>
              <a:buChar char="•"/>
            </a:pPr>
            <a:r>
              <a:rPr lang="en-US" sz="3070">
                <a:solidFill>
                  <a:srgbClr val="000000"/>
                </a:solidFill>
                <a:latin typeface="Open Sauce"/>
              </a:rPr>
              <a:t>Employed corrplot package in R to generate a color-coded correlation matrix.</a:t>
            </a:r>
          </a:p>
          <a:p>
            <a:pPr algn="l">
              <a:lnSpc>
                <a:spcPts val="3684"/>
              </a:lnSpc>
            </a:pPr>
            <a:endParaRPr lang="en-US" sz="3070">
              <a:solidFill>
                <a:srgbClr val="000000"/>
              </a:solidFill>
              <a:latin typeface="Open Sauce"/>
            </a:endParaRPr>
          </a:p>
          <a:p>
            <a:pPr algn="l">
              <a:lnSpc>
                <a:spcPts val="3684"/>
              </a:lnSpc>
              <a:spcBef>
                <a:spcPct val="0"/>
              </a:spcBef>
            </a:pPr>
            <a:endParaRPr lang="en-US" sz="3070">
              <a:solidFill>
                <a:srgbClr val="000000"/>
              </a:solidFill>
              <a:latin typeface="Open Sauce"/>
            </a:endParaRPr>
          </a:p>
          <a:p>
            <a:pPr marL="0" lvl="0" indent="0" algn="l">
              <a:lnSpc>
                <a:spcPts val="3684"/>
              </a:lnSpc>
              <a:spcBef>
                <a:spcPct val="0"/>
              </a:spcBef>
            </a:pPr>
            <a:endParaRPr lang="en-US" sz="3070">
              <a:solidFill>
                <a:srgbClr val="000000"/>
              </a:solidFill>
              <a:latin typeface="Open Sauce"/>
            </a:endParaRPr>
          </a:p>
        </p:txBody>
      </p:sp>
      <p:grpSp>
        <p:nvGrpSpPr>
          <p:cNvPr id="3" name="Group 3"/>
          <p:cNvGrpSpPr/>
          <p:nvPr/>
        </p:nvGrpSpPr>
        <p:grpSpPr>
          <a:xfrm>
            <a:off x="-476044" y="-77817"/>
            <a:ext cx="4787170" cy="5739035"/>
            <a:chOff x="0" y="0"/>
            <a:chExt cx="1063515" cy="1274980"/>
          </a:xfrm>
        </p:grpSpPr>
        <p:sp>
          <p:nvSpPr>
            <p:cNvPr id="4" name="Freeform 4"/>
            <p:cNvSpPr/>
            <p:nvPr/>
          </p:nvSpPr>
          <p:spPr>
            <a:xfrm>
              <a:off x="0" y="0"/>
              <a:ext cx="1063515" cy="1274980"/>
            </a:xfrm>
            <a:custGeom>
              <a:avLst/>
              <a:gdLst/>
              <a:ahLst/>
              <a:cxnLst/>
              <a:rect l="l" t="t" r="r" b="b"/>
              <a:pathLst>
                <a:path w="1063515" h="1274980">
                  <a:moveTo>
                    <a:pt x="64689" y="0"/>
                  </a:moveTo>
                  <a:lnTo>
                    <a:pt x="998826" y="0"/>
                  </a:lnTo>
                  <a:cubicBezTo>
                    <a:pt x="1034552" y="0"/>
                    <a:pt x="1063515" y="28962"/>
                    <a:pt x="1063515" y="64689"/>
                  </a:cubicBezTo>
                  <a:lnTo>
                    <a:pt x="1063515" y="1210292"/>
                  </a:lnTo>
                  <a:cubicBezTo>
                    <a:pt x="1063515" y="1246018"/>
                    <a:pt x="1034552" y="1274980"/>
                    <a:pt x="998826" y="1274980"/>
                  </a:cubicBezTo>
                  <a:lnTo>
                    <a:pt x="64689" y="1274980"/>
                  </a:lnTo>
                  <a:cubicBezTo>
                    <a:pt x="28962" y="1274980"/>
                    <a:pt x="0" y="1246018"/>
                    <a:pt x="0" y="1210292"/>
                  </a:cubicBezTo>
                  <a:lnTo>
                    <a:pt x="0" y="64689"/>
                  </a:lnTo>
                  <a:cubicBezTo>
                    <a:pt x="0" y="28962"/>
                    <a:pt x="28962" y="0"/>
                    <a:pt x="64689" y="0"/>
                  </a:cubicBezTo>
                  <a:close/>
                </a:path>
              </a:pathLst>
            </a:custGeom>
            <a:blipFill>
              <a:blip r:embed="rId2"/>
              <a:stretch>
                <a:fillRect t="-18955" r="23574" b="17294"/>
              </a:stretch>
            </a:blipFill>
          </p:spPr>
          <p:txBody>
            <a:bodyPr/>
            <a:lstStyle/>
            <a:p>
              <a:endParaRPr lang="en-US"/>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91B4"/>
        </a:solidFill>
        <a:effectLst/>
      </p:bgPr>
    </p:bg>
    <p:spTree>
      <p:nvGrpSpPr>
        <p:cNvPr id="1" name=""/>
        <p:cNvGrpSpPr/>
        <p:nvPr/>
      </p:nvGrpSpPr>
      <p:grpSpPr>
        <a:xfrm>
          <a:off x="0" y="0"/>
          <a:ext cx="0" cy="0"/>
          <a:chOff x="0" y="0"/>
          <a:chExt cx="0" cy="0"/>
        </a:xfrm>
      </p:grpSpPr>
      <p:grpSp>
        <p:nvGrpSpPr>
          <p:cNvPr id="2" name="Group 2"/>
          <p:cNvGrpSpPr/>
          <p:nvPr/>
        </p:nvGrpSpPr>
        <p:grpSpPr>
          <a:xfrm>
            <a:off x="-476044" y="-77817"/>
            <a:ext cx="4787170" cy="5739035"/>
            <a:chOff x="0" y="0"/>
            <a:chExt cx="1063515" cy="1274980"/>
          </a:xfrm>
        </p:grpSpPr>
        <p:sp>
          <p:nvSpPr>
            <p:cNvPr id="3" name="Freeform 3"/>
            <p:cNvSpPr/>
            <p:nvPr/>
          </p:nvSpPr>
          <p:spPr>
            <a:xfrm>
              <a:off x="0" y="0"/>
              <a:ext cx="1063515" cy="1274980"/>
            </a:xfrm>
            <a:custGeom>
              <a:avLst/>
              <a:gdLst/>
              <a:ahLst/>
              <a:cxnLst/>
              <a:rect l="l" t="t" r="r" b="b"/>
              <a:pathLst>
                <a:path w="1063515" h="1274980">
                  <a:moveTo>
                    <a:pt x="64689" y="0"/>
                  </a:moveTo>
                  <a:lnTo>
                    <a:pt x="998826" y="0"/>
                  </a:lnTo>
                  <a:cubicBezTo>
                    <a:pt x="1034552" y="0"/>
                    <a:pt x="1063515" y="28962"/>
                    <a:pt x="1063515" y="64689"/>
                  </a:cubicBezTo>
                  <a:lnTo>
                    <a:pt x="1063515" y="1210292"/>
                  </a:lnTo>
                  <a:cubicBezTo>
                    <a:pt x="1063515" y="1246018"/>
                    <a:pt x="1034552" y="1274980"/>
                    <a:pt x="998826" y="1274980"/>
                  </a:cubicBezTo>
                  <a:lnTo>
                    <a:pt x="64689" y="1274980"/>
                  </a:lnTo>
                  <a:cubicBezTo>
                    <a:pt x="28962" y="1274980"/>
                    <a:pt x="0" y="1246018"/>
                    <a:pt x="0" y="1210292"/>
                  </a:cubicBezTo>
                  <a:lnTo>
                    <a:pt x="0" y="64689"/>
                  </a:lnTo>
                  <a:cubicBezTo>
                    <a:pt x="0" y="28962"/>
                    <a:pt x="28962" y="0"/>
                    <a:pt x="64689" y="0"/>
                  </a:cubicBezTo>
                  <a:close/>
                </a:path>
              </a:pathLst>
            </a:custGeom>
            <a:blipFill>
              <a:blip r:embed="rId2"/>
              <a:stretch>
                <a:fillRect t="-18955" r="23574" b="17294"/>
              </a:stretch>
            </a:blipFill>
          </p:spPr>
          <p:txBody>
            <a:bodyPr/>
            <a:lstStyle/>
            <a:p>
              <a:endParaRPr lang="en-US"/>
            </a:p>
          </p:txBody>
        </p:sp>
      </p:grpSp>
      <p:sp>
        <p:nvSpPr>
          <p:cNvPr id="4" name="Freeform 4"/>
          <p:cNvSpPr/>
          <p:nvPr/>
        </p:nvSpPr>
        <p:spPr>
          <a:xfrm>
            <a:off x="494549" y="2578040"/>
            <a:ext cx="6977395" cy="5739261"/>
          </a:xfrm>
          <a:custGeom>
            <a:avLst/>
            <a:gdLst/>
            <a:ahLst/>
            <a:cxnLst/>
            <a:rect l="l" t="t" r="r" b="b"/>
            <a:pathLst>
              <a:path w="6977395" h="5739261">
                <a:moveTo>
                  <a:pt x="0" y="0"/>
                </a:moveTo>
                <a:lnTo>
                  <a:pt x="6977395" y="0"/>
                </a:lnTo>
                <a:lnTo>
                  <a:pt x="6977395" y="5739261"/>
                </a:lnTo>
                <a:lnTo>
                  <a:pt x="0" y="5739261"/>
                </a:lnTo>
                <a:lnTo>
                  <a:pt x="0" y="0"/>
                </a:lnTo>
                <a:close/>
              </a:path>
            </a:pathLst>
          </a:custGeom>
          <a:blipFill>
            <a:blip r:embed="rId3"/>
            <a:stretch>
              <a:fillRect l="-867"/>
            </a:stretch>
          </a:blipFill>
        </p:spPr>
        <p:txBody>
          <a:bodyPr/>
          <a:lstStyle/>
          <a:p>
            <a:endParaRPr lang="en-US"/>
          </a:p>
        </p:txBody>
      </p:sp>
      <p:sp>
        <p:nvSpPr>
          <p:cNvPr id="5" name="TextBox 5"/>
          <p:cNvSpPr txBox="1"/>
          <p:nvPr/>
        </p:nvSpPr>
        <p:spPr>
          <a:xfrm>
            <a:off x="8246501" y="1480508"/>
            <a:ext cx="9650517" cy="7924800"/>
          </a:xfrm>
          <a:prstGeom prst="rect">
            <a:avLst/>
          </a:prstGeom>
        </p:spPr>
        <p:txBody>
          <a:bodyPr lIns="0" tIns="0" rIns="0" bIns="0" rtlCol="0" anchor="t">
            <a:spAutoFit/>
          </a:bodyPr>
          <a:lstStyle/>
          <a:p>
            <a:pPr algn="l">
              <a:lnSpc>
                <a:spcPts val="5017"/>
              </a:lnSpc>
            </a:pPr>
            <a:endParaRPr/>
          </a:p>
          <a:p>
            <a:pPr marL="690584" lvl="1" indent="-345292" algn="l">
              <a:lnSpc>
                <a:spcPts val="3838"/>
              </a:lnSpc>
              <a:buFont typeface="Arial"/>
              <a:buChar char="•"/>
            </a:pPr>
            <a:r>
              <a:rPr lang="en-US" sz="3198">
                <a:solidFill>
                  <a:srgbClr val="000000"/>
                </a:solidFill>
                <a:latin typeface="Open Sauce Semi-Bold"/>
              </a:rPr>
              <a:t>Identified strong positive and negative correlations:</a:t>
            </a:r>
          </a:p>
          <a:p>
            <a:pPr algn="l">
              <a:lnSpc>
                <a:spcPts val="3838"/>
              </a:lnSpc>
            </a:pPr>
            <a:endParaRPr lang="en-US" sz="3198">
              <a:solidFill>
                <a:srgbClr val="000000"/>
              </a:solidFill>
              <a:latin typeface="Open Sauce Semi-Bold"/>
            </a:endParaRPr>
          </a:p>
          <a:p>
            <a:pPr marL="1381168" lvl="2" indent="-460389" algn="l">
              <a:lnSpc>
                <a:spcPts val="3838"/>
              </a:lnSpc>
              <a:buFont typeface="Arial"/>
              <a:buChar char="⚬"/>
            </a:pPr>
            <a:r>
              <a:rPr lang="en-US" sz="3198">
                <a:solidFill>
                  <a:srgbClr val="000000"/>
                </a:solidFill>
                <a:latin typeface="Open Sauce"/>
              </a:rPr>
              <a:t>High positive correlations were observed among size-related features (like radius, perimeter, and area), suggesting redundancy in information which could be compressed via PCA.</a:t>
            </a:r>
          </a:p>
          <a:p>
            <a:pPr algn="l">
              <a:lnSpc>
                <a:spcPts val="3838"/>
              </a:lnSpc>
            </a:pPr>
            <a:endParaRPr lang="en-US" sz="3198">
              <a:solidFill>
                <a:srgbClr val="000000"/>
              </a:solidFill>
              <a:latin typeface="Open Sauce"/>
            </a:endParaRPr>
          </a:p>
          <a:p>
            <a:pPr marL="1381168" lvl="2" indent="-460389" algn="l">
              <a:lnSpc>
                <a:spcPts val="3838"/>
              </a:lnSpc>
              <a:buFont typeface="Arial"/>
              <a:buChar char="⚬"/>
            </a:pPr>
            <a:r>
              <a:rPr lang="en-US" sz="3198">
                <a:solidFill>
                  <a:srgbClr val="000000"/>
                </a:solidFill>
                <a:latin typeface="Open Sauce"/>
              </a:rPr>
              <a:t>Notable negative correlations might indicate inverse relationships essential for nuanced analysis and interpretation.</a:t>
            </a:r>
          </a:p>
          <a:p>
            <a:pPr algn="l">
              <a:lnSpc>
                <a:spcPts val="3838"/>
              </a:lnSpc>
            </a:pPr>
            <a:endParaRPr lang="en-US" sz="3198">
              <a:solidFill>
                <a:srgbClr val="000000"/>
              </a:solidFill>
              <a:latin typeface="Open Sauce"/>
            </a:endParaRPr>
          </a:p>
          <a:p>
            <a:pPr algn="l">
              <a:lnSpc>
                <a:spcPts val="3838"/>
              </a:lnSpc>
              <a:spcBef>
                <a:spcPct val="0"/>
              </a:spcBef>
            </a:pPr>
            <a:endParaRPr lang="en-US" sz="3198">
              <a:solidFill>
                <a:srgbClr val="000000"/>
              </a:solidFill>
              <a:latin typeface="Open Sauce"/>
            </a:endParaRPr>
          </a:p>
          <a:p>
            <a:pPr marL="0" lvl="0" indent="0" algn="l">
              <a:lnSpc>
                <a:spcPts val="3838"/>
              </a:lnSpc>
              <a:spcBef>
                <a:spcPct val="0"/>
              </a:spcBef>
            </a:pPr>
            <a:endParaRPr lang="en-US" sz="3198">
              <a:solidFill>
                <a:srgbClr val="000000"/>
              </a:solidFill>
              <a:latin typeface="Open Sauce"/>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91B4"/>
        </a:solidFill>
        <a:effectLst/>
      </p:bgPr>
    </p:bg>
    <p:spTree>
      <p:nvGrpSpPr>
        <p:cNvPr id="1" name=""/>
        <p:cNvGrpSpPr/>
        <p:nvPr/>
      </p:nvGrpSpPr>
      <p:grpSpPr>
        <a:xfrm>
          <a:off x="0" y="0"/>
          <a:ext cx="0" cy="0"/>
          <a:chOff x="0" y="0"/>
          <a:chExt cx="0" cy="0"/>
        </a:xfrm>
      </p:grpSpPr>
      <p:grpSp>
        <p:nvGrpSpPr>
          <p:cNvPr id="2" name="Group 2"/>
          <p:cNvGrpSpPr/>
          <p:nvPr/>
        </p:nvGrpSpPr>
        <p:grpSpPr>
          <a:xfrm>
            <a:off x="12004349" y="1092628"/>
            <a:ext cx="6864655" cy="8229600"/>
            <a:chOff x="0" y="0"/>
            <a:chExt cx="1063515" cy="1274980"/>
          </a:xfrm>
        </p:grpSpPr>
        <p:sp>
          <p:nvSpPr>
            <p:cNvPr id="3" name="Freeform 3"/>
            <p:cNvSpPr/>
            <p:nvPr/>
          </p:nvSpPr>
          <p:spPr>
            <a:xfrm>
              <a:off x="0" y="0"/>
              <a:ext cx="1063515" cy="1274980"/>
            </a:xfrm>
            <a:custGeom>
              <a:avLst/>
              <a:gdLst/>
              <a:ahLst/>
              <a:cxnLst/>
              <a:rect l="l" t="t" r="r" b="b"/>
              <a:pathLst>
                <a:path w="1063515" h="1274980">
                  <a:moveTo>
                    <a:pt x="45112" y="0"/>
                  </a:moveTo>
                  <a:lnTo>
                    <a:pt x="1018403" y="0"/>
                  </a:lnTo>
                  <a:cubicBezTo>
                    <a:pt x="1030367" y="0"/>
                    <a:pt x="1041842" y="4753"/>
                    <a:pt x="1050302" y="13213"/>
                  </a:cubicBezTo>
                  <a:cubicBezTo>
                    <a:pt x="1058762" y="21673"/>
                    <a:pt x="1063515" y="33147"/>
                    <a:pt x="1063515" y="45112"/>
                  </a:cubicBezTo>
                  <a:lnTo>
                    <a:pt x="1063515" y="1229869"/>
                  </a:lnTo>
                  <a:cubicBezTo>
                    <a:pt x="1063515" y="1241833"/>
                    <a:pt x="1058762" y="1253307"/>
                    <a:pt x="1050302" y="1261767"/>
                  </a:cubicBezTo>
                  <a:cubicBezTo>
                    <a:pt x="1041842" y="1270228"/>
                    <a:pt x="1030367" y="1274980"/>
                    <a:pt x="1018403" y="1274980"/>
                  </a:cubicBezTo>
                  <a:lnTo>
                    <a:pt x="45112" y="1274980"/>
                  </a:lnTo>
                  <a:cubicBezTo>
                    <a:pt x="33147" y="1274980"/>
                    <a:pt x="21673" y="1270228"/>
                    <a:pt x="13213" y="1261767"/>
                  </a:cubicBezTo>
                  <a:cubicBezTo>
                    <a:pt x="4753" y="1253307"/>
                    <a:pt x="0" y="1241833"/>
                    <a:pt x="0" y="1229869"/>
                  </a:cubicBezTo>
                  <a:lnTo>
                    <a:pt x="0" y="45112"/>
                  </a:lnTo>
                  <a:cubicBezTo>
                    <a:pt x="0" y="33147"/>
                    <a:pt x="4753" y="21673"/>
                    <a:pt x="13213" y="13213"/>
                  </a:cubicBezTo>
                  <a:cubicBezTo>
                    <a:pt x="21673" y="4753"/>
                    <a:pt x="33147" y="0"/>
                    <a:pt x="45112" y="0"/>
                  </a:cubicBezTo>
                  <a:close/>
                </a:path>
              </a:pathLst>
            </a:custGeom>
            <a:blipFill>
              <a:blip r:embed="rId2"/>
              <a:stretch>
                <a:fillRect t="-18955" r="23574" b="17294"/>
              </a:stretch>
            </a:blipFill>
          </p:spPr>
          <p:txBody>
            <a:bodyPr/>
            <a:lstStyle/>
            <a:p>
              <a:endParaRPr lang="en-US"/>
            </a:p>
          </p:txBody>
        </p:sp>
      </p:grpSp>
      <p:sp>
        <p:nvSpPr>
          <p:cNvPr id="4" name="TextBox 4"/>
          <p:cNvSpPr txBox="1"/>
          <p:nvPr/>
        </p:nvSpPr>
        <p:spPr>
          <a:xfrm>
            <a:off x="7171459" y="7739331"/>
            <a:ext cx="3945082" cy="1518969"/>
          </a:xfrm>
          <a:prstGeom prst="rect">
            <a:avLst/>
          </a:prstGeom>
        </p:spPr>
        <p:txBody>
          <a:bodyPr lIns="0" tIns="0" rIns="0" bIns="0" rtlCol="0" anchor="t">
            <a:spAutoFit/>
          </a:bodyPr>
          <a:lstStyle/>
          <a:p>
            <a:pPr marL="0" lvl="0" indent="0" algn="l">
              <a:lnSpc>
                <a:spcPts val="12466"/>
              </a:lnSpc>
              <a:spcBef>
                <a:spcPct val="0"/>
              </a:spcBef>
            </a:pPr>
            <a:endParaRPr/>
          </a:p>
        </p:txBody>
      </p:sp>
      <p:grpSp>
        <p:nvGrpSpPr>
          <p:cNvPr id="5" name="Group 5"/>
          <p:cNvGrpSpPr/>
          <p:nvPr/>
        </p:nvGrpSpPr>
        <p:grpSpPr>
          <a:xfrm>
            <a:off x="2932399" y="-1979401"/>
            <a:ext cx="10484260" cy="12693721"/>
            <a:chOff x="0" y="0"/>
            <a:chExt cx="13979013" cy="16924962"/>
          </a:xfrm>
        </p:grpSpPr>
        <p:sp>
          <p:nvSpPr>
            <p:cNvPr id="6" name="TextBox 6"/>
            <p:cNvSpPr txBox="1"/>
            <p:nvPr/>
          </p:nvSpPr>
          <p:spPr>
            <a:xfrm>
              <a:off x="0" y="47625"/>
              <a:ext cx="13979013" cy="13817028"/>
            </a:xfrm>
            <a:prstGeom prst="rect">
              <a:avLst/>
            </a:prstGeom>
          </p:spPr>
          <p:txBody>
            <a:bodyPr lIns="0" tIns="0" rIns="0" bIns="0" rtlCol="0" anchor="t">
              <a:spAutoFit/>
            </a:bodyPr>
            <a:lstStyle/>
            <a:p>
              <a:pPr algn="l">
                <a:lnSpc>
                  <a:spcPts val="6160"/>
                </a:lnSpc>
              </a:pPr>
              <a:endParaRPr/>
            </a:p>
            <a:p>
              <a:pPr algn="l">
                <a:lnSpc>
                  <a:spcPts val="6160"/>
                </a:lnSpc>
              </a:pPr>
              <a:endParaRPr/>
            </a:p>
            <a:p>
              <a:pPr algn="l">
                <a:lnSpc>
                  <a:spcPts val="6160"/>
                </a:lnSpc>
              </a:pPr>
              <a:endParaRPr/>
            </a:p>
            <a:p>
              <a:pPr algn="l">
                <a:lnSpc>
                  <a:spcPts val="6160"/>
                </a:lnSpc>
              </a:pPr>
              <a:endParaRPr/>
            </a:p>
            <a:p>
              <a:pPr algn="l">
                <a:lnSpc>
                  <a:spcPts val="6160"/>
                </a:lnSpc>
              </a:pPr>
              <a:endParaRPr/>
            </a:p>
            <a:p>
              <a:pPr algn="l">
                <a:lnSpc>
                  <a:spcPts val="9900"/>
                </a:lnSpc>
              </a:pPr>
              <a:endParaRPr/>
            </a:p>
            <a:p>
              <a:pPr algn="l">
                <a:lnSpc>
                  <a:spcPts val="9900"/>
                </a:lnSpc>
              </a:pPr>
              <a:r>
                <a:rPr lang="en-US" sz="9000">
                  <a:solidFill>
                    <a:srgbClr val="111111"/>
                  </a:solidFill>
                  <a:latin typeface="Open Sauce Semi-Bold"/>
                </a:rPr>
                <a:t>PCA and Clustering Implementation</a:t>
              </a:r>
            </a:p>
            <a:p>
              <a:pPr algn="l">
                <a:lnSpc>
                  <a:spcPts val="6160"/>
                </a:lnSpc>
              </a:pPr>
              <a:endParaRPr lang="en-US" sz="9000">
                <a:solidFill>
                  <a:srgbClr val="111111"/>
                </a:solidFill>
                <a:latin typeface="Open Sauce Semi-Bold"/>
              </a:endParaRPr>
            </a:p>
            <a:p>
              <a:pPr marL="0" lvl="0" indent="0" algn="l">
                <a:lnSpc>
                  <a:spcPts val="4903"/>
                </a:lnSpc>
              </a:pPr>
              <a:endParaRPr lang="en-US" sz="9000">
                <a:solidFill>
                  <a:srgbClr val="111111"/>
                </a:solidFill>
                <a:latin typeface="Open Sauce Semi-Bold"/>
              </a:endParaRPr>
            </a:p>
          </p:txBody>
        </p:sp>
        <p:sp>
          <p:nvSpPr>
            <p:cNvPr id="7" name="TextBox 7"/>
            <p:cNvSpPr txBox="1"/>
            <p:nvPr/>
          </p:nvSpPr>
          <p:spPr>
            <a:xfrm>
              <a:off x="0" y="14953646"/>
              <a:ext cx="13979013" cy="1971316"/>
            </a:xfrm>
            <a:prstGeom prst="rect">
              <a:avLst/>
            </a:prstGeom>
          </p:spPr>
          <p:txBody>
            <a:bodyPr lIns="0" tIns="0" rIns="0" bIns="0" rtlCol="0" anchor="t">
              <a:spAutoFit/>
            </a:bodyPr>
            <a:lstStyle/>
            <a:p>
              <a:pPr marL="0" lvl="0" indent="0" algn="l">
                <a:lnSpc>
                  <a:spcPts val="12466"/>
                </a:lnSpc>
                <a:spcBef>
                  <a:spcPct val="0"/>
                </a:spcBef>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91B4"/>
        </a:solidFill>
        <a:effectLst/>
      </p:bgPr>
    </p:bg>
    <p:spTree>
      <p:nvGrpSpPr>
        <p:cNvPr id="1" name=""/>
        <p:cNvGrpSpPr/>
        <p:nvPr/>
      </p:nvGrpSpPr>
      <p:grpSpPr>
        <a:xfrm>
          <a:off x="0" y="0"/>
          <a:ext cx="0" cy="0"/>
          <a:chOff x="0" y="0"/>
          <a:chExt cx="0" cy="0"/>
        </a:xfrm>
      </p:grpSpPr>
      <p:sp>
        <p:nvSpPr>
          <p:cNvPr id="2" name="TextBox 2"/>
          <p:cNvSpPr txBox="1"/>
          <p:nvPr/>
        </p:nvSpPr>
        <p:spPr>
          <a:xfrm>
            <a:off x="3208717" y="1622618"/>
            <a:ext cx="13569847" cy="8077200"/>
          </a:xfrm>
          <a:prstGeom prst="rect">
            <a:avLst/>
          </a:prstGeom>
        </p:spPr>
        <p:txBody>
          <a:bodyPr lIns="0" tIns="0" rIns="0" bIns="0" rtlCol="0" anchor="t">
            <a:spAutoFit/>
          </a:bodyPr>
          <a:lstStyle/>
          <a:p>
            <a:pPr algn="l">
              <a:lnSpc>
                <a:spcPts val="4816"/>
              </a:lnSpc>
            </a:pPr>
            <a:endParaRPr/>
          </a:p>
          <a:p>
            <a:pPr algn="l">
              <a:lnSpc>
                <a:spcPts val="3684"/>
              </a:lnSpc>
            </a:pPr>
            <a:r>
              <a:rPr lang="en-US" sz="3070">
                <a:solidFill>
                  <a:srgbClr val="000000"/>
                </a:solidFill>
                <a:latin typeface="Open Sauce Semi-Bold"/>
              </a:rPr>
              <a:t>Principal Component Analysis (PCA):</a:t>
            </a:r>
          </a:p>
          <a:p>
            <a:pPr algn="l">
              <a:lnSpc>
                <a:spcPts val="3684"/>
              </a:lnSpc>
            </a:pPr>
            <a:endParaRPr lang="en-US" sz="3070">
              <a:solidFill>
                <a:srgbClr val="000000"/>
              </a:solidFill>
              <a:latin typeface="Open Sauce Semi-Bold"/>
            </a:endParaRPr>
          </a:p>
          <a:p>
            <a:pPr marL="1325829" lvl="2" indent="-441943" algn="l">
              <a:lnSpc>
                <a:spcPts val="3684"/>
              </a:lnSpc>
              <a:buFont typeface="Arial"/>
              <a:buChar char="⚬"/>
            </a:pPr>
            <a:r>
              <a:rPr lang="en-US" sz="3070">
                <a:solidFill>
                  <a:srgbClr val="000000"/>
                </a:solidFill>
                <a:latin typeface="Open Sauce"/>
              </a:rPr>
              <a:t>Standardization of Data: Normalized the data to prevent attribute scale disparities from influencing the analysis.</a:t>
            </a:r>
          </a:p>
          <a:p>
            <a:pPr algn="l">
              <a:lnSpc>
                <a:spcPts val="3684"/>
              </a:lnSpc>
            </a:pPr>
            <a:endParaRPr lang="en-US" sz="3070">
              <a:solidFill>
                <a:srgbClr val="000000"/>
              </a:solidFill>
              <a:latin typeface="Open Sauce"/>
            </a:endParaRPr>
          </a:p>
          <a:p>
            <a:pPr marL="1325829" lvl="2" indent="-441943" algn="l">
              <a:lnSpc>
                <a:spcPts val="3684"/>
              </a:lnSpc>
              <a:buFont typeface="Arial"/>
              <a:buChar char="⚬"/>
            </a:pPr>
            <a:r>
              <a:rPr lang="en-US" sz="3070">
                <a:solidFill>
                  <a:srgbClr val="000000"/>
                </a:solidFill>
                <a:latin typeface="Open Sauce Semi-Bold"/>
              </a:rPr>
              <a:t>Execution and Interpretation:</a:t>
            </a:r>
          </a:p>
          <a:p>
            <a:pPr algn="l">
              <a:lnSpc>
                <a:spcPts val="3684"/>
              </a:lnSpc>
            </a:pPr>
            <a:endParaRPr lang="en-US" sz="3070">
              <a:solidFill>
                <a:srgbClr val="000000"/>
              </a:solidFill>
              <a:latin typeface="Open Sauce Semi-Bold"/>
            </a:endParaRPr>
          </a:p>
          <a:p>
            <a:pPr marL="1988743" lvl="3" indent="-497186" algn="l">
              <a:lnSpc>
                <a:spcPts val="3684"/>
              </a:lnSpc>
              <a:buFont typeface="Arial"/>
              <a:buChar char="￭"/>
            </a:pPr>
            <a:r>
              <a:rPr lang="en-US" sz="3070">
                <a:solidFill>
                  <a:srgbClr val="000000"/>
                </a:solidFill>
                <a:latin typeface="Open Sauce"/>
              </a:rPr>
              <a:t>Performed PCA to reduce dimensionality, focusing on capturing the most variance with fewer components.</a:t>
            </a:r>
          </a:p>
          <a:p>
            <a:pPr marL="1988743" lvl="3" indent="-497186" algn="l">
              <a:lnSpc>
                <a:spcPts val="3684"/>
              </a:lnSpc>
              <a:buFont typeface="Arial"/>
              <a:buChar char="￭"/>
            </a:pPr>
            <a:r>
              <a:rPr lang="en-US" sz="3070">
                <a:solidFill>
                  <a:srgbClr val="000000"/>
                </a:solidFill>
                <a:latin typeface="Open Sauce"/>
              </a:rPr>
              <a:t>Analyzed and visualized the variance explained by each principal component to determine the number of components to retain.</a:t>
            </a:r>
          </a:p>
          <a:p>
            <a:pPr algn="l">
              <a:lnSpc>
                <a:spcPts val="3684"/>
              </a:lnSpc>
            </a:pPr>
            <a:endParaRPr lang="en-US" sz="3070">
              <a:solidFill>
                <a:srgbClr val="000000"/>
              </a:solidFill>
              <a:latin typeface="Open Sauce"/>
            </a:endParaRPr>
          </a:p>
          <a:p>
            <a:pPr algn="l">
              <a:lnSpc>
                <a:spcPts val="3684"/>
              </a:lnSpc>
            </a:pPr>
            <a:endParaRPr lang="en-US" sz="3070">
              <a:solidFill>
                <a:srgbClr val="000000"/>
              </a:solidFill>
              <a:latin typeface="Open Sauce"/>
            </a:endParaRPr>
          </a:p>
          <a:p>
            <a:pPr algn="l">
              <a:lnSpc>
                <a:spcPts val="3684"/>
              </a:lnSpc>
              <a:spcBef>
                <a:spcPct val="0"/>
              </a:spcBef>
            </a:pPr>
            <a:endParaRPr lang="en-US" sz="3070">
              <a:solidFill>
                <a:srgbClr val="000000"/>
              </a:solidFill>
              <a:latin typeface="Open Sauce"/>
            </a:endParaRPr>
          </a:p>
          <a:p>
            <a:pPr marL="0" lvl="0" indent="0" algn="l">
              <a:lnSpc>
                <a:spcPts val="3684"/>
              </a:lnSpc>
              <a:spcBef>
                <a:spcPct val="0"/>
              </a:spcBef>
            </a:pPr>
            <a:endParaRPr lang="en-US" sz="3070">
              <a:solidFill>
                <a:srgbClr val="000000"/>
              </a:solidFill>
              <a:latin typeface="Open Sauce"/>
            </a:endParaRPr>
          </a:p>
        </p:txBody>
      </p:sp>
      <p:grpSp>
        <p:nvGrpSpPr>
          <p:cNvPr id="3" name="Group 3"/>
          <p:cNvGrpSpPr/>
          <p:nvPr/>
        </p:nvGrpSpPr>
        <p:grpSpPr>
          <a:xfrm>
            <a:off x="-476044" y="-77817"/>
            <a:ext cx="4787170" cy="5739035"/>
            <a:chOff x="0" y="0"/>
            <a:chExt cx="1063515" cy="1274980"/>
          </a:xfrm>
        </p:grpSpPr>
        <p:sp>
          <p:nvSpPr>
            <p:cNvPr id="4" name="Freeform 4"/>
            <p:cNvSpPr/>
            <p:nvPr/>
          </p:nvSpPr>
          <p:spPr>
            <a:xfrm>
              <a:off x="0" y="0"/>
              <a:ext cx="1063515" cy="1274980"/>
            </a:xfrm>
            <a:custGeom>
              <a:avLst/>
              <a:gdLst/>
              <a:ahLst/>
              <a:cxnLst/>
              <a:rect l="l" t="t" r="r" b="b"/>
              <a:pathLst>
                <a:path w="1063515" h="1274980">
                  <a:moveTo>
                    <a:pt x="64689" y="0"/>
                  </a:moveTo>
                  <a:lnTo>
                    <a:pt x="998826" y="0"/>
                  </a:lnTo>
                  <a:cubicBezTo>
                    <a:pt x="1034552" y="0"/>
                    <a:pt x="1063515" y="28962"/>
                    <a:pt x="1063515" y="64689"/>
                  </a:cubicBezTo>
                  <a:lnTo>
                    <a:pt x="1063515" y="1210292"/>
                  </a:lnTo>
                  <a:cubicBezTo>
                    <a:pt x="1063515" y="1246018"/>
                    <a:pt x="1034552" y="1274980"/>
                    <a:pt x="998826" y="1274980"/>
                  </a:cubicBezTo>
                  <a:lnTo>
                    <a:pt x="64689" y="1274980"/>
                  </a:lnTo>
                  <a:cubicBezTo>
                    <a:pt x="28962" y="1274980"/>
                    <a:pt x="0" y="1246018"/>
                    <a:pt x="0" y="1210292"/>
                  </a:cubicBezTo>
                  <a:lnTo>
                    <a:pt x="0" y="64689"/>
                  </a:lnTo>
                  <a:cubicBezTo>
                    <a:pt x="0" y="28962"/>
                    <a:pt x="28962" y="0"/>
                    <a:pt x="64689" y="0"/>
                  </a:cubicBezTo>
                  <a:close/>
                </a:path>
              </a:pathLst>
            </a:custGeom>
            <a:blipFill>
              <a:blip r:embed="rId2"/>
              <a:stretch>
                <a:fillRect t="-18955" r="23574" b="17294"/>
              </a:stretch>
            </a:blipFill>
          </p:spPr>
          <p:txBody>
            <a:bodyPr/>
            <a:lstStyle/>
            <a:p>
              <a:endParaRPr lang="en-US"/>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91B4"/>
        </a:solidFill>
        <a:effectLst/>
      </p:bgPr>
    </p:bg>
    <p:spTree>
      <p:nvGrpSpPr>
        <p:cNvPr id="1" name=""/>
        <p:cNvGrpSpPr/>
        <p:nvPr/>
      </p:nvGrpSpPr>
      <p:grpSpPr>
        <a:xfrm>
          <a:off x="0" y="0"/>
          <a:ext cx="0" cy="0"/>
          <a:chOff x="0" y="0"/>
          <a:chExt cx="0" cy="0"/>
        </a:xfrm>
      </p:grpSpPr>
      <p:grpSp>
        <p:nvGrpSpPr>
          <p:cNvPr id="2" name="Group 2"/>
          <p:cNvGrpSpPr/>
          <p:nvPr/>
        </p:nvGrpSpPr>
        <p:grpSpPr>
          <a:xfrm>
            <a:off x="12004349" y="1092628"/>
            <a:ext cx="6864655" cy="8229600"/>
            <a:chOff x="0" y="0"/>
            <a:chExt cx="1063515" cy="1274980"/>
          </a:xfrm>
        </p:grpSpPr>
        <p:sp>
          <p:nvSpPr>
            <p:cNvPr id="3" name="Freeform 3"/>
            <p:cNvSpPr/>
            <p:nvPr/>
          </p:nvSpPr>
          <p:spPr>
            <a:xfrm>
              <a:off x="0" y="0"/>
              <a:ext cx="1063515" cy="1274980"/>
            </a:xfrm>
            <a:custGeom>
              <a:avLst/>
              <a:gdLst/>
              <a:ahLst/>
              <a:cxnLst/>
              <a:rect l="l" t="t" r="r" b="b"/>
              <a:pathLst>
                <a:path w="1063515" h="1274980">
                  <a:moveTo>
                    <a:pt x="45112" y="0"/>
                  </a:moveTo>
                  <a:lnTo>
                    <a:pt x="1018403" y="0"/>
                  </a:lnTo>
                  <a:cubicBezTo>
                    <a:pt x="1030367" y="0"/>
                    <a:pt x="1041842" y="4753"/>
                    <a:pt x="1050302" y="13213"/>
                  </a:cubicBezTo>
                  <a:cubicBezTo>
                    <a:pt x="1058762" y="21673"/>
                    <a:pt x="1063515" y="33147"/>
                    <a:pt x="1063515" y="45112"/>
                  </a:cubicBezTo>
                  <a:lnTo>
                    <a:pt x="1063515" y="1229869"/>
                  </a:lnTo>
                  <a:cubicBezTo>
                    <a:pt x="1063515" y="1241833"/>
                    <a:pt x="1058762" y="1253307"/>
                    <a:pt x="1050302" y="1261767"/>
                  </a:cubicBezTo>
                  <a:cubicBezTo>
                    <a:pt x="1041842" y="1270228"/>
                    <a:pt x="1030367" y="1274980"/>
                    <a:pt x="1018403" y="1274980"/>
                  </a:cubicBezTo>
                  <a:lnTo>
                    <a:pt x="45112" y="1274980"/>
                  </a:lnTo>
                  <a:cubicBezTo>
                    <a:pt x="33147" y="1274980"/>
                    <a:pt x="21673" y="1270228"/>
                    <a:pt x="13213" y="1261767"/>
                  </a:cubicBezTo>
                  <a:cubicBezTo>
                    <a:pt x="4753" y="1253307"/>
                    <a:pt x="0" y="1241833"/>
                    <a:pt x="0" y="1229869"/>
                  </a:cubicBezTo>
                  <a:lnTo>
                    <a:pt x="0" y="45112"/>
                  </a:lnTo>
                  <a:cubicBezTo>
                    <a:pt x="0" y="33147"/>
                    <a:pt x="4753" y="21673"/>
                    <a:pt x="13213" y="13213"/>
                  </a:cubicBezTo>
                  <a:cubicBezTo>
                    <a:pt x="21673" y="4753"/>
                    <a:pt x="33147" y="0"/>
                    <a:pt x="45112" y="0"/>
                  </a:cubicBezTo>
                  <a:close/>
                </a:path>
              </a:pathLst>
            </a:custGeom>
            <a:blipFill>
              <a:blip r:embed="rId2"/>
              <a:stretch>
                <a:fillRect t="-18955" r="23574" b="17294"/>
              </a:stretch>
            </a:blipFill>
          </p:spPr>
          <p:txBody>
            <a:bodyPr/>
            <a:lstStyle/>
            <a:p>
              <a:endParaRPr lang="en-US"/>
            </a:p>
          </p:txBody>
        </p:sp>
      </p:grpSp>
      <p:grpSp>
        <p:nvGrpSpPr>
          <p:cNvPr id="4" name="Group 4"/>
          <p:cNvGrpSpPr/>
          <p:nvPr/>
        </p:nvGrpSpPr>
        <p:grpSpPr>
          <a:xfrm>
            <a:off x="1878955" y="2327789"/>
            <a:ext cx="9659570" cy="9159946"/>
            <a:chOff x="0" y="0"/>
            <a:chExt cx="12879426" cy="12213262"/>
          </a:xfrm>
        </p:grpSpPr>
        <p:sp>
          <p:nvSpPr>
            <p:cNvPr id="5" name="TextBox 5"/>
            <p:cNvSpPr txBox="1"/>
            <p:nvPr/>
          </p:nvSpPr>
          <p:spPr>
            <a:xfrm>
              <a:off x="0" y="47625"/>
              <a:ext cx="12879426" cy="9105328"/>
            </a:xfrm>
            <a:prstGeom prst="rect">
              <a:avLst/>
            </a:prstGeom>
          </p:spPr>
          <p:txBody>
            <a:bodyPr lIns="0" tIns="0" rIns="0" bIns="0" rtlCol="0" anchor="t">
              <a:spAutoFit/>
            </a:bodyPr>
            <a:lstStyle/>
            <a:p>
              <a:pPr algn="l">
                <a:lnSpc>
                  <a:spcPts val="6160"/>
                </a:lnSpc>
              </a:pPr>
              <a:r>
                <a:rPr lang="en-US" sz="5600">
                  <a:solidFill>
                    <a:srgbClr val="111111"/>
                  </a:solidFill>
                  <a:latin typeface="Open Sauce Semi-Bold"/>
                </a:rPr>
                <a:t>Contents </a:t>
              </a:r>
            </a:p>
            <a:p>
              <a:pPr algn="l">
                <a:lnSpc>
                  <a:spcPts val="6160"/>
                </a:lnSpc>
              </a:pPr>
              <a:endParaRPr lang="en-US" sz="5600">
                <a:solidFill>
                  <a:srgbClr val="111111"/>
                </a:solidFill>
                <a:latin typeface="Open Sauce Semi-Bold"/>
              </a:endParaRPr>
            </a:p>
            <a:p>
              <a:pPr marL="690893" lvl="1" indent="-345447" algn="l">
                <a:lnSpc>
                  <a:spcPts val="5312"/>
                </a:lnSpc>
                <a:buFont typeface="Arial"/>
                <a:buChar char="•"/>
              </a:pPr>
              <a:r>
                <a:rPr lang="en-US" sz="3200">
                  <a:solidFill>
                    <a:srgbClr val="111111"/>
                  </a:solidFill>
                  <a:latin typeface="Open Sauce Semi-Bold"/>
                </a:rPr>
                <a:t>Introduction</a:t>
              </a:r>
            </a:p>
            <a:p>
              <a:pPr marL="690893" lvl="1" indent="-345447" algn="l">
                <a:lnSpc>
                  <a:spcPts val="5312"/>
                </a:lnSpc>
                <a:buFont typeface="Arial"/>
                <a:buChar char="•"/>
              </a:pPr>
              <a:r>
                <a:rPr lang="en-US" sz="3200">
                  <a:solidFill>
                    <a:srgbClr val="111111"/>
                  </a:solidFill>
                  <a:latin typeface="Open Sauce Semi-Bold"/>
                </a:rPr>
                <a:t>Project Approach</a:t>
              </a:r>
            </a:p>
            <a:p>
              <a:pPr marL="690893" lvl="1" indent="-345447" algn="l">
                <a:lnSpc>
                  <a:spcPts val="5312"/>
                </a:lnSpc>
                <a:buFont typeface="Arial"/>
                <a:buChar char="•"/>
              </a:pPr>
              <a:r>
                <a:rPr lang="en-US" sz="3200">
                  <a:solidFill>
                    <a:srgbClr val="111111"/>
                  </a:solidFill>
                  <a:latin typeface="Open Sauce Semi-Bold"/>
                </a:rPr>
                <a:t>Data Source</a:t>
              </a:r>
            </a:p>
            <a:p>
              <a:pPr marL="690893" lvl="1" indent="-345447" algn="l">
                <a:lnSpc>
                  <a:spcPts val="5312"/>
                </a:lnSpc>
                <a:buFont typeface="Arial"/>
                <a:buChar char="•"/>
              </a:pPr>
              <a:r>
                <a:rPr lang="en-US" sz="3200">
                  <a:solidFill>
                    <a:srgbClr val="111111"/>
                  </a:solidFill>
                  <a:latin typeface="Open Sauce Semi-Bold"/>
                </a:rPr>
                <a:t>Project Execution</a:t>
              </a:r>
            </a:p>
            <a:p>
              <a:pPr marL="690893" lvl="1" indent="-345447" algn="l">
                <a:lnSpc>
                  <a:spcPts val="5312"/>
                </a:lnSpc>
                <a:buFont typeface="Arial"/>
                <a:buChar char="•"/>
              </a:pPr>
              <a:r>
                <a:rPr lang="en-US" sz="3200">
                  <a:solidFill>
                    <a:srgbClr val="111111"/>
                  </a:solidFill>
                  <a:latin typeface="Open Sauce Semi-Bold"/>
                </a:rPr>
                <a:t>Conclusion</a:t>
              </a:r>
            </a:p>
            <a:p>
              <a:pPr algn="l">
                <a:lnSpc>
                  <a:spcPts val="10177"/>
                </a:lnSpc>
              </a:pPr>
              <a:endParaRPr lang="en-US" sz="3200">
                <a:solidFill>
                  <a:srgbClr val="111111"/>
                </a:solidFill>
                <a:latin typeface="Open Sauce Semi-Bold"/>
              </a:endParaRPr>
            </a:p>
            <a:p>
              <a:pPr marL="0" lvl="0" indent="0" algn="l">
                <a:lnSpc>
                  <a:spcPts val="4903"/>
                </a:lnSpc>
              </a:pPr>
              <a:endParaRPr lang="en-US" sz="3200">
                <a:solidFill>
                  <a:srgbClr val="111111"/>
                </a:solidFill>
                <a:latin typeface="Open Sauce Semi-Bold"/>
              </a:endParaRPr>
            </a:p>
          </p:txBody>
        </p:sp>
        <p:sp>
          <p:nvSpPr>
            <p:cNvPr id="6" name="TextBox 6"/>
            <p:cNvSpPr txBox="1"/>
            <p:nvPr/>
          </p:nvSpPr>
          <p:spPr>
            <a:xfrm>
              <a:off x="0" y="10241946"/>
              <a:ext cx="12879426" cy="1971316"/>
            </a:xfrm>
            <a:prstGeom prst="rect">
              <a:avLst/>
            </a:prstGeom>
          </p:spPr>
          <p:txBody>
            <a:bodyPr lIns="0" tIns="0" rIns="0" bIns="0" rtlCol="0" anchor="t">
              <a:spAutoFit/>
            </a:bodyPr>
            <a:lstStyle/>
            <a:p>
              <a:pPr marL="0" lvl="0" indent="0" algn="l">
                <a:lnSpc>
                  <a:spcPts val="12466"/>
                </a:lnSpc>
                <a:spcBef>
                  <a:spcPct val="0"/>
                </a:spcBef>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91B4"/>
        </a:solidFill>
        <a:effectLst/>
      </p:bgPr>
    </p:bg>
    <p:spTree>
      <p:nvGrpSpPr>
        <p:cNvPr id="1" name=""/>
        <p:cNvGrpSpPr/>
        <p:nvPr/>
      </p:nvGrpSpPr>
      <p:grpSpPr>
        <a:xfrm>
          <a:off x="0" y="0"/>
          <a:ext cx="0" cy="0"/>
          <a:chOff x="0" y="0"/>
          <a:chExt cx="0" cy="0"/>
        </a:xfrm>
      </p:grpSpPr>
      <p:grpSp>
        <p:nvGrpSpPr>
          <p:cNvPr id="2" name="Group 2"/>
          <p:cNvGrpSpPr/>
          <p:nvPr/>
        </p:nvGrpSpPr>
        <p:grpSpPr>
          <a:xfrm>
            <a:off x="-476044" y="-77817"/>
            <a:ext cx="4787170" cy="5739035"/>
            <a:chOff x="0" y="0"/>
            <a:chExt cx="1063515" cy="1274980"/>
          </a:xfrm>
        </p:grpSpPr>
        <p:sp>
          <p:nvSpPr>
            <p:cNvPr id="3" name="Freeform 3"/>
            <p:cNvSpPr/>
            <p:nvPr/>
          </p:nvSpPr>
          <p:spPr>
            <a:xfrm>
              <a:off x="0" y="0"/>
              <a:ext cx="1063515" cy="1274980"/>
            </a:xfrm>
            <a:custGeom>
              <a:avLst/>
              <a:gdLst/>
              <a:ahLst/>
              <a:cxnLst/>
              <a:rect l="l" t="t" r="r" b="b"/>
              <a:pathLst>
                <a:path w="1063515" h="1274980">
                  <a:moveTo>
                    <a:pt x="64689" y="0"/>
                  </a:moveTo>
                  <a:lnTo>
                    <a:pt x="998826" y="0"/>
                  </a:lnTo>
                  <a:cubicBezTo>
                    <a:pt x="1034552" y="0"/>
                    <a:pt x="1063515" y="28962"/>
                    <a:pt x="1063515" y="64689"/>
                  </a:cubicBezTo>
                  <a:lnTo>
                    <a:pt x="1063515" y="1210292"/>
                  </a:lnTo>
                  <a:cubicBezTo>
                    <a:pt x="1063515" y="1246018"/>
                    <a:pt x="1034552" y="1274980"/>
                    <a:pt x="998826" y="1274980"/>
                  </a:cubicBezTo>
                  <a:lnTo>
                    <a:pt x="64689" y="1274980"/>
                  </a:lnTo>
                  <a:cubicBezTo>
                    <a:pt x="28962" y="1274980"/>
                    <a:pt x="0" y="1246018"/>
                    <a:pt x="0" y="1210292"/>
                  </a:cubicBezTo>
                  <a:lnTo>
                    <a:pt x="0" y="64689"/>
                  </a:lnTo>
                  <a:cubicBezTo>
                    <a:pt x="0" y="28962"/>
                    <a:pt x="28962" y="0"/>
                    <a:pt x="64689" y="0"/>
                  </a:cubicBezTo>
                  <a:close/>
                </a:path>
              </a:pathLst>
            </a:custGeom>
            <a:blipFill>
              <a:blip r:embed="rId2"/>
              <a:stretch>
                <a:fillRect t="-18955" r="23574" b="17294"/>
              </a:stretch>
            </a:blipFill>
          </p:spPr>
          <p:txBody>
            <a:bodyPr/>
            <a:lstStyle/>
            <a:p>
              <a:endParaRPr lang="en-US"/>
            </a:p>
          </p:txBody>
        </p:sp>
      </p:grpSp>
      <p:sp>
        <p:nvSpPr>
          <p:cNvPr id="4" name="Freeform 4"/>
          <p:cNvSpPr/>
          <p:nvPr/>
        </p:nvSpPr>
        <p:spPr>
          <a:xfrm>
            <a:off x="765667" y="3270232"/>
            <a:ext cx="8378333" cy="4781973"/>
          </a:xfrm>
          <a:custGeom>
            <a:avLst/>
            <a:gdLst/>
            <a:ahLst/>
            <a:cxnLst/>
            <a:rect l="l" t="t" r="r" b="b"/>
            <a:pathLst>
              <a:path w="8378333" h="4781973">
                <a:moveTo>
                  <a:pt x="0" y="0"/>
                </a:moveTo>
                <a:lnTo>
                  <a:pt x="8378333" y="0"/>
                </a:lnTo>
                <a:lnTo>
                  <a:pt x="8378333" y="4781973"/>
                </a:lnTo>
                <a:lnTo>
                  <a:pt x="0" y="4781973"/>
                </a:lnTo>
                <a:lnTo>
                  <a:pt x="0" y="0"/>
                </a:lnTo>
                <a:close/>
              </a:path>
            </a:pathLst>
          </a:custGeom>
          <a:blipFill>
            <a:blip r:embed="rId3"/>
            <a:stretch>
              <a:fillRect/>
            </a:stretch>
          </a:blipFill>
        </p:spPr>
        <p:txBody>
          <a:bodyPr/>
          <a:lstStyle/>
          <a:p>
            <a:endParaRPr lang="en-US"/>
          </a:p>
        </p:txBody>
      </p:sp>
      <p:sp>
        <p:nvSpPr>
          <p:cNvPr id="5" name="Freeform 5"/>
          <p:cNvSpPr/>
          <p:nvPr/>
        </p:nvSpPr>
        <p:spPr>
          <a:xfrm>
            <a:off x="9909606" y="2547709"/>
            <a:ext cx="7655512" cy="6227019"/>
          </a:xfrm>
          <a:custGeom>
            <a:avLst/>
            <a:gdLst/>
            <a:ahLst/>
            <a:cxnLst/>
            <a:rect l="l" t="t" r="r" b="b"/>
            <a:pathLst>
              <a:path w="7655512" h="6227019">
                <a:moveTo>
                  <a:pt x="0" y="0"/>
                </a:moveTo>
                <a:lnTo>
                  <a:pt x="7655512" y="0"/>
                </a:lnTo>
                <a:lnTo>
                  <a:pt x="7655512" y="6227019"/>
                </a:lnTo>
                <a:lnTo>
                  <a:pt x="0" y="6227019"/>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91B4"/>
        </a:solidFill>
        <a:effectLst/>
      </p:bgPr>
    </p:bg>
    <p:spTree>
      <p:nvGrpSpPr>
        <p:cNvPr id="1" name=""/>
        <p:cNvGrpSpPr/>
        <p:nvPr/>
      </p:nvGrpSpPr>
      <p:grpSpPr>
        <a:xfrm>
          <a:off x="0" y="0"/>
          <a:ext cx="0" cy="0"/>
          <a:chOff x="0" y="0"/>
          <a:chExt cx="0" cy="0"/>
        </a:xfrm>
      </p:grpSpPr>
      <p:sp>
        <p:nvSpPr>
          <p:cNvPr id="2" name="TextBox 2"/>
          <p:cNvSpPr txBox="1"/>
          <p:nvPr/>
        </p:nvSpPr>
        <p:spPr>
          <a:xfrm>
            <a:off x="11509179" y="1914525"/>
            <a:ext cx="5750121" cy="6457950"/>
          </a:xfrm>
          <a:prstGeom prst="rect">
            <a:avLst/>
          </a:prstGeom>
        </p:spPr>
        <p:txBody>
          <a:bodyPr lIns="0" tIns="0" rIns="0" bIns="0" rtlCol="0" anchor="t">
            <a:spAutoFit/>
          </a:bodyPr>
          <a:lstStyle/>
          <a:p>
            <a:pPr algn="l">
              <a:lnSpc>
                <a:spcPts val="3691"/>
              </a:lnSpc>
            </a:pPr>
            <a:endParaRPr/>
          </a:p>
          <a:p>
            <a:pPr algn="l">
              <a:lnSpc>
                <a:spcPts val="2823"/>
              </a:lnSpc>
            </a:pPr>
            <a:r>
              <a:rPr lang="en-US" sz="2353">
                <a:solidFill>
                  <a:srgbClr val="000000"/>
                </a:solidFill>
                <a:latin typeface="Open Sauce"/>
              </a:rPr>
              <a:t>The PCA biplot visualizes the distribution of breast cancer cases, where the first two principal components explain 63.6% of the variance. </a:t>
            </a:r>
          </a:p>
          <a:p>
            <a:pPr algn="l">
              <a:lnSpc>
                <a:spcPts val="2823"/>
              </a:lnSpc>
            </a:pPr>
            <a:endParaRPr lang="en-US" sz="2353">
              <a:solidFill>
                <a:srgbClr val="000000"/>
              </a:solidFill>
              <a:latin typeface="Open Sauce"/>
            </a:endParaRPr>
          </a:p>
          <a:p>
            <a:pPr marL="508040" lvl="1" indent="-254020" algn="l">
              <a:lnSpc>
                <a:spcPts val="2823"/>
              </a:lnSpc>
              <a:buFont typeface="Arial"/>
              <a:buChar char="•"/>
            </a:pPr>
            <a:r>
              <a:rPr lang="en-US" sz="2353">
                <a:solidFill>
                  <a:srgbClr val="000000"/>
                </a:solidFill>
                <a:latin typeface="Open Sauce"/>
              </a:rPr>
              <a:t>The plot distinguishes between benign (0) and malignant (1) diagnoses, with arrows indicating the contribution of various features to these components, highlighting how characteristics like concavity and concave points are strongly associated with malignant cases.</a:t>
            </a:r>
          </a:p>
          <a:p>
            <a:pPr algn="l">
              <a:lnSpc>
                <a:spcPts val="2823"/>
              </a:lnSpc>
            </a:pPr>
            <a:endParaRPr lang="en-US" sz="2353">
              <a:solidFill>
                <a:srgbClr val="000000"/>
              </a:solidFill>
              <a:latin typeface="Open Sauce"/>
            </a:endParaRPr>
          </a:p>
          <a:p>
            <a:pPr algn="l">
              <a:lnSpc>
                <a:spcPts val="2823"/>
              </a:lnSpc>
              <a:spcBef>
                <a:spcPct val="0"/>
              </a:spcBef>
            </a:pPr>
            <a:endParaRPr lang="en-US" sz="2353">
              <a:solidFill>
                <a:srgbClr val="000000"/>
              </a:solidFill>
              <a:latin typeface="Open Sauce"/>
            </a:endParaRPr>
          </a:p>
          <a:p>
            <a:pPr marL="0" lvl="0" indent="0" algn="l">
              <a:lnSpc>
                <a:spcPts val="2823"/>
              </a:lnSpc>
              <a:spcBef>
                <a:spcPct val="0"/>
              </a:spcBef>
            </a:pPr>
            <a:endParaRPr lang="en-US" sz="2353">
              <a:solidFill>
                <a:srgbClr val="000000"/>
              </a:solidFill>
              <a:latin typeface="Open Sauce"/>
            </a:endParaRPr>
          </a:p>
        </p:txBody>
      </p:sp>
      <p:grpSp>
        <p:nvGrpSpPr>
          <p:cNvPr id="3" name="Group 3"/>
          <p:cNvGrpSpPr/>
          <p:nvPr/>
        </p:nvGrpSpPr>
        <p:grpSpPr>
          <a:xfrm>
            <a:off x="-476044" y="-77817"/>
            <a:ext cx="4787170" cy="5739035"/>
            <a:chOff x="0" y="0"/>
            <a:chExt cx="1063515" cy="1274980"/>
          </a:xfrm>
        </p:grpSpPr>
        <p:sp>
          <p:nvSpPr>
            <p:cNvPr id="4" name="Freeform 4"/>
            <p:cNvSpPr/>
            <p:nvPr/>
          </p:nvSpPr>
          <p:spPr>
            <a:xfrm>
              <a:off x="0" y="0"/>
              <a:ext cx="1063515" cy="1274980"/>
            </a:xfrm>
            <a:custGeom>
              <a:avLst/>
              <a:gdLst/>
              <a:ahLst/>
              <a:cxnLst/>
              <a:rect l="l" t="t" r="r" b="b"/>
              <a:pathLst>
                <a:path w="1063515" h="1274980">
                  <a:moveTo>
                    <a:pt x="64689" y="0"/>
                  </a:moveTo>
                  <a:lnTo>
                    <a:pt x="998826" y="0"/>
                  </a:lnTo>
                  <a:cubicBezTo>
                    <a:pt x="1034552" y="0"/>
                    <a:pt x="1063515" y="28962"/>
                    <a:pt x="1063515" y="64689"/>
                  </a:cubicBezTo>
                  <a:lnTo>
                    <a:pt x="1063515" y="1210292"/>
                  </a:lnTo>
                  <a:cubicBezTo>
                    <a:pt x="1063515" y="1246018"/>
                    <a:pt x="1034552" y="1274980"/>
                    <a:pt x="998826" y="1274980"/>
                  </a:cubicBezTo>
                  <a:lnTo>
                    <a:pt x="64689" y="1274980"/>
                  </a:lnTo>
                  <a:cubicBezTo>
                    <a:pt x="28962" y="1274980"/>
                    <a:pt x="0" y="1246018"/>
                    <a:pt x="0" y="1210292"/>
                  </a:cubicBezTo>
                  <a:lnTo>
                    <a:pt x="0" y="64689"/>
                  </a:lnTo>
                  <a:cubicBezTo>
                    <a:pt x="0" y="28962"/>
                    <a:pt x="28962" y="0"/>
                    <a:pt x="64689" y="0"/>
                  </a:cubicBezTo>
                  <a:close/>
                </a:path>
              </a:pathLst>
            </a:custGeom>
            <a:blipFill>
              <a:blip r:embed="rId2"/>
              <a:stretch>
                <a:fillRect t="-18955" r="23574" b="17294"/>
              </a:stretch>
            </a:blipFill>
          </p:spPr>
          <p:txBody>
            <a:bodyPr/>
            <a:lstStyle/>
            <a:p>
              <a:endParaRPr lang="en-US"/>
            </a:p>
          </p:txBody>
        </p:sp>
      </p:grpSp>
      <p:sp>
        <p:nvSpPr>
          <p:cNvPr id="5" name="Freeform 5"/>
          <p:cNvSpPr/>
          <p:nvPr/>
        </p:nvSpPr>
        <p:spPr>
          <a:xfrm>
            <a:off x="1028700" y="1028700"/>
            <a:ext cx="10005080" cy="6856972"/>
          </a:xfrm>
          <a:custGeom>
            <a:avLst/>
            <a:gdLst/>
            <a:ahLst/>
            <a:cxnLst/>
            <a:rect l="l" t="t" r="r" b="b"/>
            <a:pathLst>
              <a:path w="10005080" h="6856972">
                <a:moveTo>
                  <a:pt x="0" y="0"/>
                </a:moveTo>
                <a:lnTo>
                  <a:pt x="10005080" y="0"/>
                </a:lnTo>
                <a:lnTo>
                  <a:pt x="10005080" y="6856972"/>
                </a:lnTo>
                <a:lnTo>
                  <a:pt x="0" y="6856972"/>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491B4"/>
        </a:solidFill>
        <a:effectLst/>
      </p:bgPr>
    </p:bg>
    <p:spTree>
      <p:nvGrpSpPr>
        <p:cNvPr id="1" name=""/>
        <p:cNvGrpSpPr/>
        <p:nvPr/>
      </p:nvGrpSpPr>
      <p:grpSpPr>
        <a:xfrm>
          <a:off x="0" y="0"/>
          <a:ext cx="0" cy="0"/>
          <a:chOff x="0" y="0"/>
          <a:chExt cx="0" cy="0"/>
        </a:xfrm>
      </p:grpSpPr>
      <p:sp>
        <p:nvSpPr>
          <p:cNvPr id="2" name="TextBox 2"/>
          <p:cNvSpPr txBox="1"/>
          <p:nvPr/>
        </p:nvSpPr>
        <p:spPr>
          <a:xfrm>
            <a:off x="3208717" y="455806"/>
            <a:ext cx="13569847" cy="10410825"/>
          </a:xfrm>
          <a:prstGeom prst="rect">
            <a:avLst/>
          </a:prstGeom>
        </p:spPr>
        <p:txBody>
          <a:bodyPr lIns="0" tIns="0" rIns="0" bIns="0" rtlCol="0" anchor="t">
            <a:spAutoFit/>
          </a:bodyPr>
          <a:lstStyle/>
          <a:p>
            <a:pPr algn="l">
              <a:lnSpc>
                <a:spcPts val="4816"/>
              </a:lnSpc>
            </a:pPr>
            <a:endParaRPr/>
          </a:p>
          <a:p>
            <a:pPr algn="l">
              <a:lnSpc>
                <a:spcPts val="3684"/>
              </a:lnSpc>
            </a:pPr>
            <a:r>
              <a:rPr lang="en-US" sz="3070">
                <a:solidFill>
                  <a:srgbClr val="000000"/>
                </a:solidFill>
                <a:latin typeface="Open Sauce Bold"/>
              </a:rPr>
              <a:t>Clustering Analysis:</a:t>
            </a:r>
          </a:p>
          <a:p>
            <a:pPr algn="l">
              <a:lnSpc>
                <a:spcPts val="3684"/>
              </a:lnSpc>
            </a:pPr>
            <a:endParaRPr lang="en-US" sz="3070">
              <a:solidFill>
                <a:srgbClr val="000000"/>
              </a:solidFill>
              <a:latin typeface="Open Sauce Bold"/>
            </a:endParaRPr>
          </a:p>
          <a:p>
            <a:pPr marL="662914" lvl="1" indent="-331457" algn="l">
              <a:lnSpc>
                <a:spcPts val="3684"/>
              </a:lnSpc>
              <a:buFont typeface="Arial"/>
              <a:buChar char="•"/>
            </a:pPr>
            <a:r>
              <a:rPr lang="en-US" sz="3070">
                <a:solidFill>
                  <a:srgbClr val="000000"/>
                </a:solidFill>
                <a:latin typeface="Open Sauce Bold"/>
              </a:rPr>
              <a:t>Hierarchical Clustering:</a:t>
            </a:r>
          </a:p>
          <a:p>
            <a:pPr algn="l">
              <a:lnSpc>
                <a:spcPts val="3684"/>
              </a:lnSpc>
            </a:pPr>
            <a:endParaRPr lang="en-US" sz="3070">
              <a:solidFill>
                <a:srgbClr val="000000"/>
              </a:solidFill>
              <a:latin typeface="Open Sauce Bold"/>
            </a:endParaRPr>
          </a:p>
          <a:p>
            <a:pPr marL="1325829" lvl="2" indent="-441943" algn="l">
              <a:lnSpc>
                <a:spcPts val="3684"/>
              </a:lnSpc>
              <a:buFont typeface="Arial"/>
              <a:buChar char="⚬"/>
            </a:pPr>
            <a:r>
              <a:rPr lang="en-US" sz="3070">
                <a:solidFill>
                  <a:srgbClr val="000000"/>
                </a:solidFill>
                <a:latin typeface="Open Sauce"/>
              </a:rPr>
              <a:t>Implemented hierarchical clustering using complete linkage to measure the maximum distance between observations in different clusters.</a:t>
            </a:r>
          </a:p>
          <a:p>
            <a:pPr algn="l">
              <a:lnSpc>
                <a:spcPts val="3684"/>
              </a:lnSpc>
            </a:pPr>
            <a:endParaRPr lang="en-US" sz="3070">
              <a:solidFill>
                <a:srgbClr val="000000"/>
              </a:solidFill>
              <a:latin typeface="Open Sauce"/>
            </a:endParaRPr>
          </a:p>
          <a:p>
            <a:pPr marL="662914" lvl="1" indent="-331457" algn="l">
              <a:lnSpc>
                <a:spcPts val="3684"/>
              </a:lnSpc>
              <a:buFont typeface="Arial"/>
              <a:buChar char="•"/>
            </a:pPr>
            <a:r>
              <a:rPr lang="en-US" sz="3070">
                <a:solidFill>
                  <a:srgbClr val="000000"/>
                </a:solidFill>
                <a:latin typeface="Open Sauce"/>
              </a:rPr>
              <a:t>Dendogram :  </a:t>
            </a:r>
          </a:p>
          <a:p>
            <a:pPr algn="l">
              <a:lnSpc>
                <a:spcPts val="3684"/>
              </a:lnSpc>
            </a:pPr>
            <a:endParaRPr lang="en-US" sz="3070">
              <a:solidFill>
                <a:srgbClr val="000000"/>
              </a:solidFill>
              <a:latin typeface="Open Sauce"/>
            </a:endParaRPr>
          </a:p>
          <a:p>
            <a:pPr marL="1325829" lvl="2" indent="-441943" algn="l">
              <a:lnSpc>
                <a:spcPts val="3684"/>
              </a:lnSpc>
              <a:buFont typeface="Arial"/>
              <a:buChar char="⚬"/>
            </a:pPr>
            <a:r>
              <a:rPr lang="en-US" sz="3070">
                <a:solidFill>
                  <a:srgbClr val="000000"/>
                </a:solidFill>
                <a:latin typeface="Open Sauce"/>
              </a:rPr>
              <a:t>Constructed a dendrogram to visualize the hierarchical relationship between samples, providing a clear view of how clusters merge.</a:t>
            </a:r>
          </a:p>
          <a:p>
            <a:pPr marL="1325829" lvl="2" indent="-441943" algn="l">
              <a:lnSpc>
                <a:spcPts val="3684"/>
              </a:lnSpc>
              <a:buFont typeface="Arial"/>
              <a:buChar char="⚬"/>
            </a:pPr>
            <a:r>
              <a:rPr lang="en-US" sz="3070">
                <a:solidFill>
                  <a:srgbClr val="000000"/>
                </a:solidFill>
                <a:latin typeface="Open Sauce"/>
              </a:rPr>
              <a:t>Opted to cut the dendrogram at four clusters, a decision based on the natural grouping observed in the dendrogram.</a:t>
            </a:r>
          </a:p>
          <a:p>
            <a:pPr algn="l">
              <a:lnSpc>
                <a:spcPts val="3684"/>
              </a:lnSpc>
            </a:pPr>
            <a:endParaRPr lang="en-US" sz="3070">
              <a:solidFill>
                <a:srgbClr val="000000"/>
              </a:solidFill>
              <a:latin typeface="Open Sauce"/>
            </a:endParaRPr>
          </a:p>
          <a:p>
            <a:pPr algn="l">
              <a:lnSpc>
                <a:spcPts val="3684"/>
              </a:lnSpc>
            </a:pPr>
            <a:endParaRPr lang="en-US" sz="3070">
              <a:solidFill>
                <a:srgbClr val="000000"/>
              </a:solidFill>
              <a:latin typeface="Open Sauce"/>
            </a:endParaRPr>
          </a:p>
          <a:p>
            <a:pPr algn="l">
              <a:lnSpc>
                <a:spcPts val="3684"/>
              </a:lnSpc>
            </a:pPr>
            <a:endParaRPr lang="en-US" sz="3070">
              <a:solidFill>
                <a:srgbClr val="000000"/>
              </a:solidFill>
              <a:latin typeface="Open Sauce"/>
            </a:endParaRPr>
          </a:p>
          <a:p>
            <a:pPr algn="l">
              <a:lnSpc>
                <a:spcPts val="3684"/>
              </a:lnSpc>
            </a:pPr>
            <a:endParaRPr lang="en-US" sz="3070">
              <a:solidFill>
                <a:srgbClr val="000000"/>
              </a:solidFill>
              <a:latin typeface="Open Sauce"/>
            </a:endParaRPr>
          </a:p>
          <a:p>
            <a:pPr algn="l">
              <a:lnSpc>
                <a:spcPts val="3684"/>
              </a:lnSpc>
              <a:spcBef>
                <a:spcPct val="0"/>
              </a:spcBef>
            </a:pPr>
            <a:endParaRPr lang="en-US" sz="3070">
              <a:solidFill>
                <a:srgbClr val="000000"/>
              </a:solidFill>
              <a:latin typeface="Open Sauce"/>
            </a:endParaRPr>
          </a:p>
          <a:p>
            <a:pPr marL="0" lvl="0" indent="0" algn="l">
              <a:lnSpc>
                <a:spcPts val="3684"/>
              </a:lnSpc>
              <a:spcBef>
                <a:spcPct val="0"/>
              </a:spcBef>
            </a:pPr>
            <a:endParaRPr lang="en-US" sz="3070">
              <a:solidFill>
                <a:srgbClr val="000000"/>
              </a:solidFill>
              <a:latin typeface="Open Sauce"/>
            </a:endParaRPr>
          </a:p>
        </p:txBody>
      </p:sp>
      <p:grpSp>
        <p:nvGrpSpPr>
          <p:cNvPr id="3" name="Group 3"/>
          <p:cNvGrpSpPr/>
          <p:nvPr/>
        </p:nvGrpSpPr>
        <p:grpSpPr>
          <a:xfrm>
            <a:off x="-476044" y="-77817"/>
            <a:ext cx="4787170" cy="5739035"/>
            <a:chOff x="0" y="0"/>
            <a:chExt cx="1063515" cy="1274980"/>
          </a:xfrm>
        </p:grpSpPr>
        <p:sp>
          <p:nvSpPr>
            <p:cNvPr id="4" name="Freeform 4"/>
            <p:cNvSpPr/>
            <p:nvPr/>
          </p:nvSpPr>
          <p:spPr>
            <a:xfrm>
              <a:off x="0" y="0"/>
              <a:ext cx="1063515" cy="1274980"/>
            </a:xfrm>
            <a:custGeom>
              <a:avLst/>
              <a:gdLst/>
              <a:ahLst/>
              <a:cxnLst/>
              <a:rect l="l" t="t" r="r" b="b"/>
              <a:pathLst>
                <a:path w="1063515" h="1274980">
                  <a:moveTo>
                    <a:pt x="64689" y="0"/>
                  </a:moveTo>
                  <a:lnTo>
                    <a:pt x="998826" y="0"/>
                  </a:lnTo>
                  <a:cubicBezTo>
                    <a:pt x="1034552" y="0"/>
                    <a:pt x="1063515" y="28962"/>
                    <a:pt x="1063515" y="64689"/>
                  </a:cubicBezTo>
                  <a:lnTo>
                    <a:pt x="1063515" y="1210292"/>
                  </a:lnTo>
                  <a:cubicBezTo>
                    <a:pt x="1063515" y="1246018"/>
                    <a:pt x="1034552" y="1274980"/>
                    <a:pt x="998826" y="1274980"/>
                  </a:cubicBezTo>
                  <a:lnTo>
                    <a:pt x="64689" y="1274980"/>
                  </a:lnTo>
                  <a:cubicBezTo>
                    <a:pt x="28962" y="1274980"/>
                    <a:pt x="0" y="1246018"/>
                    <a:pt x="0" y="1210292"/>
                  </a:cubicBezTo>
                  <a:lnTo>
                    <a:pt x="0" y="64689"/>
                  </a:lnTo>
                  <a:cubicBezTo>
                    <a:pt x="0" y="28962"/>
                    <a:pt x="28962" y="0"/>
                    <a:pt x="64689" y="0"/>
                  </a:cubicBezTo>
                  <a:close/>
                </a:path>
              </a:pathLst>
            </a:custGeom>
            <a:blipFill>
              <a:blip r:embed="rId2"/>
              <a:stretch>
                <a:fillRect t="-18955" r="23574" b="17294"/>
              </a:stretch>
            </a:blipFill>
          </p:spPr>
          <p:txBody>
            <a:bodyPr/>
            <a:lstStyle/>
            <a:p>
              <a:endParaRPr lang="en-US"/>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491B4"/>
        </a:solidFill>
        <a:effectLst/>
      </p:bgPr>
    </p:bg>
    <p:spTree>
      <p:nvGrpSpPr>
        <p:cNvPr id="1" name=""/>
        <p:cNvGrpSpPr/>
        <p:nvPr/>
      </p:nvGrpSpPr>
      <p:grpSpPr>
        <a:xfrm>
          <a:off x="0" y="0"/>
          <a:ext cx="0" cy="0"/>
          <a:chOff x="0" y="0"/>
          <a:chExt cx="0" cy="0"/>
        </a:xfrm>
      </p:grpSpPr>
      <p:grpSp>
        <p:nvGrpSpPr>
          <p:cNvPr id="2" name="Group 2"/>
          <p:cNvGrpSpPr/>
          <p:nvPr/>
        </p:nvGrpSpPr>
        <p:grpSpPr>
          <a:xfrm>
            <a:off x="-476044" y="-77817"/>
            <a:ext cx="4787170" cy="5739035"/>
            <a:chOff x="0" y="0"/>
            <a:chExt cx="1063515" cy="1274980"/>
          </a:xfrm>
        </p:grpSpPr>
        <p:sp>
          <p:nvSpPr>
            <p:cNvPr id="3" name="Freeform 3"/>
            <p:cNvSpPr/>
            <p:nvPr/>
          </p:nvSpPr>
          <p:spPr>
            <a:xfrm>
              <a:off x="0" y="0"/>
              <a:ext cx="1063515" cy="1274980"/>
            </a:xfrm>
            <a:custGeom>
              <a:avLst/>
              <a:gdLst/>
              <a:ahLst/>
              <a:cxnLst/>
              <a:rect l="l" t="t" r="r" b="b"/>
              <a:pathLst>
                <a:path w="1063515" h="1274980">
                  <a:moveTo>
                    <a:pt x="64689" y="0"/>
                  </a:moveTo>
                  <a:lnTo>
                    <a:pt x="998826" y="0"/>
                  </a:lnTo>
                  <a:cubicBezTo>
                    <a:pt x="1034552" y="0"/>
                    <a:pt x="1063515" y="28962"/>
                    <a:pt x="1063515" y="64689"/>
                  </a:cubicBezTo>
                  <a:lnTo>
                    <a:pt x="1063515" y="1210292"/>
                  </a:lnTo>
                  <a:cubicBezTo>
                    <a:pt x="1063515" y="1246018"/>
                    <a:pt x="1034552" y="1274980"/>
                    <a:pt x="998826" y="1274980"/>
                  </a:cubicBezTo>
                  <a:lnTo>
                    <a:pt x="64689" y="1274980"/>
                  </a:lnTo>
                  <a:cubicBezTo>
                    <a:pt x="28962" y="1274980"/>
                    <a:pt x="0" y="1246018"/>
                    <a:pt x="0" y="1210292"/>
                  </a:cubicBezTo>
                  <a:lnTo>
                    <a:pt x="0" y="64689"/>
                  </a:lnTo>
                  <a:cubicBezTo>
                    <a:pt x="0" y="28962"/>
                    <a:pt x="28962" y="0"/>
                    <a:pt x="64689" y="0"/>
                  </a:cubicBezTo>
                  <a:close/>
                </a:path>
              </a:pathLst>
            </a:custGeom>
            <a:blipFill>
              <a:blip r:embed="rId2"/>
              <a:stretch>
                <a:fillRect t="-18955" r="23574" b="17294"/>
              </a:stretch>
            </a:blipFill>
          </p:spPr>
          <p:txBody>
            <a:bodyPr/>
            <a:lstStyle/>
            <a:p>
              <a:endParaRPr lang="en-US"/>
            </a:p>
          </p:txBody>
        </p:sp>
      </p:grpSp>
      <p:sp>
        <p:nvSpPr>
          <p:cNvPr id="4" name="Freeform 4"/>
          <p:cNvSpPr/>
          <p:nvPr/>
        </p:nvSpPr>
        <p:spPr>
          <a:xfrm>
            <a:off x="4622423" y="2080789"/>
            <a:ext cx="9043154" cy="6125423"/>
          </a:xfrm>
          <a:custGeom>
            <a:avLst/>
            <a:gdLst/>
            <a:ahLst/>
            <a:cxnLst/>
            <a:rect l="l" t="t" r="r" b="b"/>
            <a:pathLst>
              <a:path w="9043154" h="6125423">
                <a:moveTo>
                  <a:pt x="0" y="0"/>
                </a:moveTo>
                <a:lnTo>
                  <a:pt x="9043154" y="0"/>
                </a:lnTo>
                <a:lnTo>
                  <a:pt x="9043154" y="6125422"/>
                </a:lnTo>
                <a:lnTo>
                  <a:pt x="0" y="6125422"/>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2644048" y="8515350"/>
            <a:ext cx="13873551" cy="1485900"/>
          </a:xfrm>
          <a:prstGeom prst="rect">
            <a:avLst/>
          </a:prstGeom>
        </p:spPr>
        <p:txBody>
          <a:bodyPr lIns="0" tIns="0" rIns="0" bIns="0" rtlCol="0" anchor="t">
            <a:spAutoFit/>
          </a:bodyPr>
          <a:lstStyle/>
          <a:p>
            <a:pPr algn="l">
              <a:lnSpc>
                <a:spcPts val="2964"/>
              </a:lnSpc>
            </a:pPr>
            <a:r>
              <a:rPr lang="en-US" sz="2470">
                <a:solidFill>
                  <a:srgbClr val="000000"/>
                </a:solidFill>
                <a:latin typeface="Open Sauce Semi-Bold"/>
              </a:rPr>
              <a:t>The clustering accuracy for this method was found to be 90.5%, indicating a high level of agreement between the cluster assignments and actual diagnoses.</a:t>
            </a:r>
          </a:p>
          <a:p>
            <a:pPr algn="l">
              <a:lnSpc>
                <a:spcPts val="2964"/>
              </a:lnSpc>
            </a:pPr>
            <a:endParaRPr lang="en-US" sz="2470">
              <a:solidFill>
                <a:srgbClr val="000000"/>
              </a:solidFill>
              <a:latin typeface="Open Sauce Semi-Bold"/>
            </a:endParaRPr>
          </a:p>
          <a:p>
            <a:pPr marL="0" lvl="0" indent="0" algn="l">
              <a:lnSpc>
                <a:spcPts val="2964"/>
              </a:lnSpc>
              <a:spcBef>
                <a:spcPct val="0"/>
              </a:spcBef>
            </a:pPr>
            <a:endParaRPr lang="en-US" sz="2470">
              <a:solidFill>
                <a:srgbClr val="000000"/>
              </a:solidFill>
              <a:latin typeface="Open Sauce Semi-Bo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491B4"/>
        </a:solidFill>
        <a:effectLst/>
      </p:bgPr>
    </p:bg>
    <p:spTree>
      <p:nvGrpSpPr>
        <p:cNvPr id="1" name=""/>
        <p:cNvGrpSpPr/>
        <p:nvPr/>
      </p:nvGrpSpPr>
      <p:grpSpPr>
        <a:xfrm>
          <a:off x="0" y="0"/>
          <a:ext cx="0" cy="0"/>
          <a:chOff x="0" y="0"/>
          <a:chExt cx="0" cy="0"/>
        </a:xfrm>
      </p:grpSpPr>
      <p:sp>
        <p:nvSpPr>
          <p:cNvPr id="2" name="TextBox 2"/>
          <p:cNvSpPr txBox="1"/>
          <p:nvPr/>
        </p:nvSpPr>
        <p:spPr>
          <a:xfrm>
            <a:off x="3208717" y="689168"/>
            <a:ext cx="13569847" cy="9944100"/>
          </a:xfrm>
          <a:prstGeom prst="rect">
            <a:avLst/>
          </a:prstGeom>
        </p:spPr>
        <p:txBody>
          <a:bodyPr lIns="0" tIns="0" rIns="0" bIns="0" rtlCol="0" anchor="t">
            <a:spAutoFit/>
          </a:bodyPr>
          <a:lstStyle/>
          <a:p>
            <a:pPr algn="l">
              <a:lnSpc>
                <a:spcPts val="4816"/>
              </a:lnSpc>
            </a:pPr>
            <a:endParaRPr/>
          </a:p>
          <a:p>
            <a:pPr algn="l">
              <a:lnSpc>
                <a:spcPts val="3684"/>
              </a:lnSpc>
            </a:pPr>
            <a:endParaRPr/>
          </a:p>
          <a:p>
            <a:pPr algn="l">
              <a:lnSpc>
                <a:spcPts val="3684"/>
              </a:lnSpc>
            </a:pPr>
            <a:r>
              <a:rPr lang="en-US" sz="3070">
                <a:solidFill>
                  <a:srgbClr val="000000"/>
                </a:solidFill>
                <a:latin typeface="Open Sauce Bold"/>
              </a:rPr>
              <a:t>K-Means Clustering Analysis :</a:t>
            </a:r>
          </a:p>
          <a:p>
            <a:pPr algn="l">
              <a:lnSpc>
                <a:spcPts val="3684"/>
              </a:lnSpc>
            </a:pPr>
            <a:endParaRPr lang="en-US" sz="3070">
              <a:solidFill>
                <a:srgbClr val="000000"/>
              </a:solidFill>
              <a:latin typeface="Open Sauce Bold"/>
            </a:endParaRPr>
          </a:p>
          <a:p>
            <a:pPr marL="1325829" lvl="2" indent="-441943" algn="l">
              <a:lnSpc>
                <a:spcPts val="3684"/>
              </a:lnSpc>
              <a:buFont typeface="Arial"/>
              <a:buChar char="⚬"/>
            </a:pPr>
            <a:r>
              <a:rPr lang="en-US" sz="3070">
                <a:solidFill>
                  <a:srgbClr val="000000"/>
                </a:solidFill>
                <a:latin typeface="Open Sauce"/>
              </a:rPr>
              <a:t>Applied K-Means clustering, testing a range of cluster counts from 1 to 10 to determine the optimal number.</a:t>
            </a:r>
          </a:p>
          <a:p>
            <a:pPr marL="1325829" lvl="2" indent="-441943" algn="l">
              <a:lnSpc>
                <a:spcPts val="3684"/>
              </a:lnSpc>
              <a:buFont typeface="Arial"/>
              <a:buChar char="⚬"/>
            </a:pPr>
            <a:r>
              <a:rPr lang="en-US" sz="3070">
                <a:solidFill>
                  <a:srgbClr val="000000"/>
                </a:solidFill>
                <a:latin typeface="Open Sauce"/>
              </a:rPr>
              <a:t>Utilized the Elbow Method to identify the most appropriate number of clusters by observing the within-cluster sum of squares (WCSS).</a:t>
            </a:r>
          </a:p>
          <a:p>
            <a:pPr algn="l">
              <a:lnSpc>
                <a:spcPts val="3684"/>
              </a:lnSpc>
            </a:pPr>
            <a:endParaRPr lang="en-US" sz="3070">
              <a:solidFill>
                <a:srgbClr val="000000"/>
              </a:solidFill>
              <a:latin typeface="Open Sauce"/>
            </a:endParaRPr>
          </a:p>
          <a:p>
            <a:pPr marL="662914" lvl="1" indent="-331457" algn="l">
              <a:lnSpc>
                <a:spcPts val="3684"/>
              </a:lnSpc>
              <a:buFont typeface="Arial"/>
              <a:buChar char="•"/>
            </a:pPr>
            <a:r>
              <a:rPr lang="en-US" sz="3070">
                <a:solidFill>
                  <a:srgbClr val="000000"/>
                </a:solidFill>
                <a:latin typeface="Open Sauce"/>
              </a:rPr>
              <a:t>Elbow Method :  </a:t>
            </a:r>
          </a:p>
          <a:p>
            <a:pPr algn="l">
              <a:lnSpc>
                <a:spcPts val="3684"/>
              </a:lnSpc>
            </a:pPr>
            <a:endParaRPr lang="en-US" sz="3070">
              <a:solidFill>
                <a:srgbClr val="000000"/>
              </a:solidFill>
              <a:latin typeface="Open Sauce"/>
            </a:endParaRPr>
          </a:p>
          <a:p>
            <a:pPr marL="1325829" lvl="2" indent="-441943" algn="l">
              <a:lnSpc>
                <a:spcPts val="3684"/>
              </a:lnSpc>
              <a:buFont typeface="Arial"/>
              <a:buChar char="⚬"/>
            </a:pPr>
            <a:r>
              <a:rPr lang="en-US" sz="3070">
                <a:solidFill>
                  <a:srgbClr val="000000"/>
                </a:solidFill>
                <a:latin typeface="Open Sauce"/>
              </a:rPr>
              <a:t>Determined that the elbow point occurred at two clusters, indicating significant reduction in WCSS up to this point, beyond which the reduction becomes marginal.</a:t>
            </a:r>
          </a:p>
          <a:p>
            <a:pPr algn="l">
              <a:lnSpc>
                <a:spcPts val="3684"/>
              </a:lnSpc>
            </a:pPr>
            <a:endParaRPr lang="en-US" sz="3070">
              <a:solidFill>
                <a:srgbClr val="000000"/>
              </a:solidFill>
              <a:latin typeface="Open Sauce"/>
            </a:endParaRPr>
          </a:p>
          <a:p>
            <a:pPr algn="l">
              <a:lnSpc>
                <a:spcPts val="3684"/>
              </a:lnSpc>
            </a:pPr>
            <a:endParaRPr lang="en-US" sz="3070">
              <a:solidFill>
                <a:srgbClr val="000000"/>
              </a:solidFill>
              <a:latin typeface="Open Sauce"/>
            </a:endParaRPr>
          </a:p>
          <a:p>
            <a:pPr algn="l">
              <a:lnSpc>
                <a:spcPts val="3684"/>
              </a:lnSpc>
            </a:pPr>
            <a:endParaRPr lang="en-US" sz="3070">
              <a:solidFill>
                <a:srgbClr val="000000"/>
              </a:solidFill>
              <a:latin typeface="Open Sauce"/>
            </a:endParaRPr>
          </a:p>
          <a:p>
            <a:pPr algn="l">
              <a:lnSpc>
                <a:spcPts val="3684"/>
              </a:lnSpc>
            </a:pPr>
            <a:endParaRPr lang="en-US" sz="3070">
              <a:solidFill>
                <a:srgbClr val="000000"/>
              </a:solidFill>
              <a:latin typeface="Open Sauce"/>
            </a:endParaRPr>
          </a:p>
          <a:p>
            <a:pPr algn="l">
              <a:lnSpc>
                <a:spcPts val="3684"/>
              </a:lnSpc>
              <a:spcBef>
                <a:spcPct val="0"/>
              </a:spcBef>
            </a:pPr>
            <a:endParaRPr lang="en-US" sz="3070">
              <a:solidFill>
                <a:srgbClr val="000000"/>
              </a:solidFill>
              <a:latin typeface="Open Sauce"/>
            </a:endParaRPr>
          </a:p>
          <a:p>
            <a:pPr marL="0" lvl="0" indent="0" algn="l">
              <a:lnSpc>
                <a:spcPts val="3684"/>
              </a:lnSpc>
              <a:spcBef>
                <a:spcPct val="0"/>
              </a:spcBef>
            </a:pPr>
            <a:endParaRPr lang="en-US" sz="3070">
              <a:solidFill>
                <a:srgbClr val="000000"/>
              </a:solidFill>
              <a:latin typeface="Open Sauce"/>
            </a:endParaRPr>
          </a:p>
        </p:txBody>
      </p:sp>
      <p:grpSp>
        <p:nvGrpSpPr>
          <p:cNvPr id="3" name="Group 3"/>
          <p:cNvGrpSpPr/>
          <p:nvPr/>
        </p:nvGrpSpPr>
        <p:grpSpPr>
          <a:xfrm>
            <a:off x="-476044" y="-77817"/>
            <a:ext cx="4787170" cy="5739035"/>
            <a:chOff x="0" y="0"/>
            <a:chExt cx="1063515" cy="1274980"/>
          </a:xfrm>
        </p:grpSpPr>
        <p:sp>
          <p:nvSpPr>
            <p:cNvPr id="4" name="Freeform 4"/>
            <p:cNvSpPr/>
            <p:nvPr/>
          </p:nvSpPr>
          <p:spPr>
            <a:xfrm>
              <a:off x="0" y="0"/>
              <a:ext cx="1063515" cy="1274980"/>
            </a:xfrm>
            <a:custGeom>
              <a:avLst/>
              <a:gdLst/>
              <a:ahLst/>
              <a:cxnLst/>
              <a:rect l="l" t="t" r="r" b="b"/>
              <a:pathLst>
                <a:path w="1063515" h="1274980">
                  <a:moveTo>
                    <a:pt x="64689" y="0"/>
                  </a:moveTo>
                  <a:lnTo>
                    <a:pt x="998826" y="0"/>
                  </a:lnTo>
                  <a:cubicBezTo>
                    <a:pt x="1034552" y="0"/>
                    <a:pt x="1063515" y="28962"/>
                    <a:pt x="1063515" y="64689"/>
                  </a:cubicBezTo>
                  <a:lnTo>
                    <a:pt x="1063515" y="1210292"/>
                  </a:lnTo>
                  <a:cubicBezTo>
                    <a:pt x="1063515" y="1246018"/>
                    <a:pt x="1034552" y="1274980"/>
                    <a:pt x="998826" y="1274980"/>
                  </a:cubicBezTo>
                  <a:lnTo>
                    <a:pt x="64689" y="1274980"/>
                  </a:lnTo>
                  <a:cubicBezTo>
                    <a:pt x="28962" y="1274980"/>
                    <a:pt x="0" y="1246018"/>
                    <a:pt x="0" y="1210292"/>
                  </a:cubicBezTo>
                  <a:lnTo>
                    <a:pt x="0" y="64689"/>
                  </a:lnTo>
                  <a:cubicBezTo>
                    <a:pt x="0" y="28962"/>
                    <a:pt x="28962" y="0"/>
                    <a:pt x="64689" y="0"/>
                  </a:cubicBezTo>
                  <a:close/>
                </a:path>
              </a:pathLst>
            </a:custGeom>
            <a:blipFill>
              <a:blip r:embed="rId2"/>
              <a:stretch>
                <a:fillRect t="-18955" r="23574" b="17294"/>
              </a:stretch>
            </a:blipFill>
          </p:spPr>
          <p:txBody>
            <a:bodyPr/>
            <a:lstStyle/>
            <a:p>
              <a:endParaRPr lang="en-US"/>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491B4"/>
        </a:solidFill>
        <a:effectLst/>
      </p:bgPr>
    </p:bg>
    <p:spTree>
      <p:nvGrpSpPr>
        <p:cNvPr id="1" name=""/>
        <p:cNvGrpSpPr/>
        <p:nvPr/>
      </p:nvGrpSpPr>
      <p:grpSpPr>
        <a:xfrm>
          <a:off x="0" y="0"/>
          <a:ext cx="0" cy="0"/>
          <a:chOff x="0" y="0"/>
          <a:chExt cx="0" cy="0"/>
        </a:xfrm>
      </p:grpSpPr>
      <p:grpSp>
        <p:nvGrpSpPr>
          <p:cNvPr id="2" name="Group 2"/>
          <p:cNvGrpSpPr/>
          <p:nvPr/>
        </p:nvGrpSpPr>
        <p:grpSpPr>
          <a:xfrm>
            <a:off x="-476044" y="-77817"/>
            <a:ext cx="4787170" cy="5739035"/>
            <a:chOff x="0" y="0"/>
            <a:chExt cx="1063515" cy="1274980"/>
          </a:xfrm>
        </p:grpSpPr>
        <p:sp>
          <p:nvSpPr>
            <p:cNvPr id="3" name="Freeform 3"/>
            <p:cNvSpPr/>
            <p:nvPr/>
          </p:nvSpPr>
          <p:spPr>
            <a:xfrm>
              <a:off x="0" y="0"/>
              <a:ext cx="1063515" cy="1274980"/>
            </a:xfrm>
            <a:custGeom>
              <a:avLst/>
              <a:gdLst/>
              <a:ahLst/>
              <a:cxnLst/>
              <a:rect l="l" t="t" r="r" b="b"/>
              <a:pathLst>
                <a:path w="1063515" h="1274980">
                  <a:moveTo>
                    <a:pt x="64689" y="0"/>
                  </a:moveTo>
                  <a:lnTo>
                    <a:pt x="998826" y="0"/>
                  </a:lnTo>
                  <a:cubicBezTo>
                    <a:pt x="1034552" y="0"/>
                    <a:pt x="1063515" y="28962"/>
                    <a:pt x="1063515" y="64689"/>
                  </a:cubicBezTo>
                  <a:lnTo>
                    <a:pt x="1063515" y="1210292"/>
                  </a:lnTo>
                  <a:cubicBezTo>
                    <a:pt x="1063515" y="1246018"/>
                    <a:pt x="1034552" y="1274980"/>
                    <a:pt x="998826" y="1274980"/>
                  </a:cubicBezTo>
                  <a:lnTo>
                    <a:pt x="64689" y="1274980"/>
                  </a:lnTo>
                  <a:cubicBezTo>
                    <a:pt x="28962" y="1274980"/>
                    <a:pt x="0" y="1246018"/>
                    <a:pt x="0" y="1210292"/>
                  </a:cubicBezTo>
                  <a:lnTo>
                    <a:pt x="0" y="64689"/>
                  </a:lnTo>
                  <a:cubicBezTo>
                    <a:pt x="0" y="28962"/>
                    <a:pt x="28962" y="0"/>
                    <a:pt x="64689" y="0"/>
                  </a:cubicBezTo>
                  <a:close/>
                </a:path>
              </a:pathLst>
            </a:custGeom>
            <a:blipFill>
              <a:blip r:embed="rId2"/>
              <a:stretch>
                <a:fillRect t="-18955" r="23574" b="17294"/>
              </a:stretch>
            </a:blipFill>
          </p:spPr>
          <p:txBody>
            <a:bodyPr/>
            <a:lstStyle/>
            <a:p>
              <a:endParaRPr lang="en-US"/>
            </a:p>
          </p:txBody>
        </p:sp>
      </p:grpSp>
      <p:sp>
        <p:nvSpPr>
          <p:cNvPr id="4" name="Freeform 4"/>
          <p:cNvSpPr/>
          <p:nvPr/>
        </p:nvSpPr>
        <p:spPr>
          <a:xfrm>
            <a:off x="1519386" y="2218101"/>
            <a:ext cx="7862058" cy="5299329"/>
          </a:xfrm>
          <a:custGeom>
            <a:avLst/>
            <a:gdLst/>
            <a:ahLst/>
            <a:cxnLst/>
            <a:rect l="l" t="t" r="r" b="b"/>
            <a:pathLst>
              <a:path w="7862058" h="5299329">
                <a:moveTo>
                  <a:pt x="0" y="0"/>
                </a:moveTo>
                <a:lnTo>
                  <a:pt x="7862058" y="0"/>
                </a:lnTo>
                <a:lnTo>
                  <a:pt x="7862058" y="5299329"/>
                </a:lnTo>
                <a:lnTo>
                  <a:pt x="0" y="5299329"/>
                </a:lnTo>
                <a:lnTo>
                  <a:pt x="0" y="0"/>
                </a:lnTo>
                <a:close/>
              </a:path>
            </a:pathLst>
          </a:custGeom>
          <a:blipFill>
            <a:blip r:embed="rId3"/>
            <a:stretch>
              <a:fillRect/>
            </a:stretch>
          </a:blipFill>
        </p:spPr>
        <p:txBody>
          <a:bodyPr/>
          <a:lstStyle/>
          <a:p>
            <a:endParaRPr lang="en-US"/>
          </a:p>
        </p:txBody>
      </p:sp>
      <p:sp>
        <p:nvSpPr>
          <p:cNvPr id="5" name="Freeform 5"/>
          <p:cNvSpPr/>
          <p:nvPr/>
        </p:nvSpPr>
        <p:spPr>
          <a:xfrm>
            <a:off x="9580824" y="2218101"/>
            <a:ext cx="8183822" cy="5453259"/>
          </a:xfrm>
          <a:custGeom>
            <a:avLst/>
            <a:gdLst/>
            <a:ahLst/>
            <a:cxnLst/>
            <a:rect l="l" t="t" r="r" b="b"/>
            <a:pathLst>
              <a:path w="8183822" h="5453259">
                <a:moveTo>
                  <a:pt x="0" y="0"/>
                </a:moveTo>
                <a:lnTo>
                  <a:pt x="8183822" y="0"/>
                </a:lnTo>
                <a:lnTo>
                  <a:pt x="8183822" y="5453258"/>
                </a:lnTo>
                <a:lnTo>
                  <a:pt x="0" y="5453258"/>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2109897" y="8329612"/>
            <a:ext cx="14407702" cy="1857375"/>
          </a:xfrm>
          <a:prstGeom prst="rect">
            <a:avLst/>
          </a:prstGeom>
        </p:spPr>
        <p:txBody>
          <a:bodyPr lIns="0" tIns="0" rIns="0" bIns="0" rtlCol="0" anchor="t">
            <a:spAutoFit/>
          </a:bodyPr>
          <a:lstStyle/>
          <a:p>
            <a:pPr algn="l">
              <a:lnSpc>
                <a:spcPts val="2964"/>
              </a:lnSpc>
            </a:pPr>
            <a:r>
              <a:rPr lang="en-US" sz="2470">
                <a:solidFill>
                  <a:srgbClr val="000000"/>
                </a:solidFill>
                <a:latin typeface="Open Sauce Semi-Bold"/>
              </a:rPr>
              <a:t>The clustering accuracy for K-Means with two clusters was calculated at 91.04%, demonstrating the effectiveness of the model in segregating benign from malignant cases.</a:t>
            </a:r>
          </a:p>
          <a:p>
            <a:pPr algn="l">
              <a:lnSpc>
                <a:spcPts val="2964"/>
              </a:lnSpc>
            </a:pPr>
            <a:endParaRPr lang="en-US" sz="2470">
              <a:solidFill>
                <a:srgbClr val="000000"/>
              </a:solidFill>
              <a:latin typeface="Open Sauce Semi-Bold"/>
            </a:endParaRPr>
          </a:p>
          <a:p>
            <a:pPr algn="l">
              <a:lnSpc>
                <a:spcPts val="2964"/>
              </a:lnSpc>
            </a:pPr>
            <a:endParaRPr lang="en-US" sz="2470">
              <a:solidFill>
                <a:srgbClr val="000000"/>
              </a:solidFill>
              <a:latin typeface="Open Sauce Semi-Bold"/>
            </a:endParaRPr>
          </a:p>
          <a:p>
            <a:pPr marL="0" lvl="0" indent="0" algn="l">
              <a:lnSpc>
                <a:spcPts val="2964"/>
              </a:lnSpc>
              <a:spcBef>
                <a:spcPct val="0"/>
              </a:spcBef>
            </a:pPr>
            <a:endParaRPr lang="en-US" sz="2470">
              <a:solidFill>
                <a:srgbClr val="000000"/>
              </a:solidFill>
              <a:latin typeface="Open Sauce Semi-Bo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491B4"/>
        </a:solidFill>
        <a:effectLst/>
      </p:bgPr>
    </p:bg>
    <p:spTree>
      <p:nvGrpSpPr>
        <p:cNvPr id="1" name=""/>
        <p:cNvGrpSpPr/>
        <p:nvPr/>
      </p:nvGrpSpPr>
      <p:grpSpPr>
        <a:xfrm>
          <a:off x="0" y="0"/>
          <a:ext cx="0" cy="0"/>
          <a:chOff x="0" y="0"/>
          <a:chExt cx="0" cy="0"/>
        </a:xfrm>
      </p:grpSpPr>
      <p:sp>
        <p:nvSpPr>
          <p:cNvPr id="2" name="TextBox 2"/>
          <p:cNvSpPr txBox="1"/>
          <p:nvPr/>
        </p:nvSpPr>
        <p:spPr>
          <a:xfrm>
            <a:off x="3208717" y="689168"/>
            <a:ext cx="13569847" cy="9944100"/>
          </a:xfrm>
          <a:prstGeom prst="rect">
            <a:avLst/>
          </a:prstGeom>
        </p:spPr>
        <p:txBody>
          <a:bodyPr lIns="0" tIns="0" rIns="0" bIns="0" rtlCol="0" anchor="t">
            <a:spAutoFit/>
          </a:bodyPr>
          <a:lstStyle/>
          <a:p>
            <a:pPr algn="l">
              <a:lnSpc>
                <a:spcPts val="4816"/>
              </a:lnSpc>
            </a:pPr>
            <a:endParaRPr/>
          </a:p>
          <a:p>
            <a:pPr algn="l">
              <a:lnSpc>
                <a:spcPts val="3684"/>
              </a:lnSpc>
            </a:pPr>
            <a:endParaRPr/>
          </a:p>
          <a:p>
            <a:pPr algn="l">
              <a:lnSpc>
                <a:spcPts val="3684"/>
              </a:lnSpc>
            </a:pPr>
            <a:r>
              <a:rPr lang="en-US" sz="3070">
                <a:solidFill>
                  <a:srgbClr val="000000"/>
                </a:solidFill>
                <a:latin typeface="Open Sauce Bold"/>
              </a:rPr>
              <a:t>Clustering on PCA-Reduced Data :</a:t>
            </a:r>
          </a:p>
          <a:p>
            <a:pPr algn="l">
              <a:lnSpc>
                <a:spcPts val="3684"/>
              </a:lnSpc>
            </a:pPr>
            <a:endParaRPr lang="en-US" sz="3070">
              <a:solidFill>
                <a:srgbClr val="000000"/>
              </a:solidFill>
              <a:latin typeface="Open Sauce Bold"/>
            </a:endParaRPr>
          </a:p>
          <a:p>
            <a:pPr marL="1325829" lvl="2" indent="-441943" algn="l">
              <a:lnSpc>
                <a:spcPts val="3684"/>
              </a:lnSpc>
              <a:buFont typeface="Arial"/>
              <a:buChar char="⚬"/>
            </a:pPr>
            <a:r>
              <a:rPr lang="en-US" sz="3070">
                <a:solidFill>
                  <a:srgbClr val="000000"/>
                </a:solidFill>
                <a:latin typeface="Open Sauce"/>
              </a:rPr>
              <a:t>After reducing dimensionality through PCA, applied hierarchical clustering to the transformed data, focusing on the principal components that captured the most variance.</a:t>
            </a:r>
          </a:p>
          <a:p>
            <a:pPr algn="l">
              <a:lnSpc>
                <a:spcPts val="3684"/>
              </a:lnSpc>
            </a:pPr>
            <a:endParaRPr lang="en-US" sz="3070">
              <a:solidFill>
                <a:srgbClr val="000000"/>
              </a:solidFill>
              <a:latin typeface="Open Sauce"/>
            </a:endParaRPr>
          </a:p>
          <a:p>
            <a:pPr marL="1325829" lvl="2" indent="-441943" algn="l">
              <a:lnSpc>
                <a:spcPts val="3684"/>
              </a:lnSpc>
              <a:buFont typeface="Arial"/>
              <a:buChar char="⚬"/>
            </a:pPr>
            <a:r>
              <a:rPr lang="en-US" sz="3070">
                <a:solidFill>
                  <a:srgbClr val="000000"/>
                </a:solidFill>
                <a:latin typeface="Open Sauce"/>
              </a:rPr>
              <a:t>This approach ensures clustering is based on the most significant underlying patterns without the noise of less informative variables.</a:t>
            </a:r>
          </a:p>
          <a:p>
            <a:pPr algn="l">
              <a:lnSpc>
                <a:spcPts val="3684"/>
              </a:lnSpc>
            </a:pPr>
            <a:endParaRPr lang="en-US" sz="3070">
              <a:solidFill>
                <a:srgbClr val="000000"/>
              </a:solidFill>
              <a:latin typeface="Open Sauce"/>
            </a:endParaRPr>
          </a:p>
          <a:p>
            <a:pPr algn="l">
              <a:lnSpc>
                <a:spcPts val="3684"/>
              </a:lnSpc>
            </a:pPr>
            <a:endParaRPr lang="en-US" sz="3070">
              <a:solidFill>
                <a:srgbClr val="000000"/>
              </a:solidFill>
              <a:latin typeface="Open Sauce"/>
            </a:endParaRPr>
          </a:p>
          <a:p>
            <a:pPr algn="l">
              <a:lnSpc>
                <a:spcPts val="3684"/>
              </a:lnSpc>
            </a:pPr>
            <a:endParaRPr lang="en-US" sz="3070">
              <a:solidFill>
                <a:srgbClr val="000000"/>
              </a:solidFill>
              <a:latin typeface="Open Sauce"/>
            </a:endParaRPr>
          </a:p>
          <a:p>
            <a:pPr algn="l">
              <a:lnSpc>
                <a:spcPts val="3684"/>
              </a:lnSpc>
            </a:pPr>
            <a:endParaRPr lang="en-US" sz="3070">
              <a:solidFill>
                <a:srgbClr val="000000"/>
              </a:solidFill>
              <a:latin typeface="Open Sauce"/>
            </a:endParaRPr>
          </a:p>
          <a:p>
            <a:pPr algn="l">
              <a:lnSpc>
                <a:spcPts val="3684"/>
              </a:lnSpc>
            </a:pPr>
            <a:endParaRPr lang="en-US" sz="3070">
              <a:solidFill>
                <a:srgbClr val="000000"/>
              </a:solidFill>
              <a:latin typeface="Open Sauce"/>
            </a:endParaRPr>
          </a:p>
          <a:p>
            <a:pPr algn="l">
              <a:lnSpc>
                <a:spcPts val="3684"/>
              </a:lnSpc>
            </a:pPr>
            <a:endParaRPr lang="en-US" sz="3070">
              <a:solidFill>
                <a:srgbClr val="000000"/>
              </a:solidFill>
              <a:latin typeface="Open Sauce"/>
            </a:endParaRPr>
          </a:p>
          <a:p>
            <a:pPr algn="l">
              <a:lnSpc>
                <a:spcPts val="3684"/>
              </a:lnSpc>
            </a:pPr>
            <a:endParaRPr lang="en-US" sz="3070">
              <a:solidFill>
                <a:srgbClr val="000000"/>
              </a:solidFill>
              <a:latin typeface="Open Sauce"/>
            </a:endParaRPr>
          </a:p>
          <a:p>
            <a:pPr algn="l">
              <a:lnSpc>
                <a:spcPts val="3684"/>
              </a:lnSpc>
            </a:pPr>
            <a:endParaRPr lang="en-US" sz="3070">
              <a:solidFill>
                <a:srgbClr val="000000"/>
              </a:solidFill>
              <a:latin typeface="Open Sauce"/>
            </a:endParaRPr>
          </a:p>
          <a:p>
            <a:pPr algn="l">
              <a:lnSpc>
                <a:spcPts val="3684"/>
              </a:lnSpc>
              <a:spcBef>
                <a:spcPct val="0"/>
              </a:spcBef>
            </a:pPr>
            <a:endParaRPr lang="en-US" sz="3070">
              <a:solidFill>
                <a:srgbClr val="000000"/>
              </a:solidFill>
              <a:latin typeface="Open Sauce"/>
            </a:endParaRPr>
          </a:p>
          <a:p>
            <a:pPr marL="0" lvl="0" indent="0" algn="l">
              <a:lnSpc>
                <a:spcPts val="3684"/>
              </a:lnSpc>
              <a:spcBef>
                <a:spcPct val="0"/>
              </a:spcBef>
            </a:pPr>
            <a:endParaRPr lang="en-US" sz="3070">
              <a:solidFill>
                <a:srgbClr val="000000"/>
              </a:solidFill>
              <a:latin typeface="Open Sauce"/>
            </a:endParaRPr>
          </a:p>
        </p:txBody>
      </p:sp>
      <p:grpSp>
        <p:nvGrpSpPr>
          <p:cNvPr id="3" name="Group 3"/>
          <p:cNvGrpSpPr/>
          <p:nvPr/>
        </p:nvGrpSpPr>
        <p:grpSpPr>
          <a:xfrm>
            <a:off x="-476044" y="-77817"/>
            <a:ext cx="4787170" cy="5739035"/>
            <a:chOff x="0" y="0"/>
            <a:chExt cx="1063515" cy="1274980"/>
          </a:xfrm>
        </p:grpSpPr>
        <p:sp>
          <p:nvSpPr>
            <p:cNvPr id="4" name="Freeform 4"/>
            <p:cNvSpPr/>
            <p:nvPr/>
          </p:nvSpPr>
          <p:spPr>
            <a:xfrm>
              <a:off x="0" y="0"/>
              <a:ext cx="1063515" cy="1274980"/>
            </a:xfrm>
            <a:custGeom>
              <a:avLst/>
              <a:gdLst/>
              <a:ahLst/>
              <a:cxnLst/>
              <a:rect l="l" t="t" r="r" b="b"/>
              <a:pathLst>
                <a:path w="1063515" h="1274980">
                  <a:moveTo>
                    <a:pt x="64689" y="0"/>
                  </a:moveTo>
                  <a:lnTo>
                    <a:pt x="998826" y="0"/>
                  </a:lnTo>
                  <a:cubicBezTo>
                    <a:pt x="1034552" y="0"/>
                    <a:pt x="1063515" y="28962"/>
                    <a:pt x="1063515" y="64689"/>
                  </a:cubicBezTo>
                  <a:lnTo>
                    <a:pt x="1063515" y="1210292"/>
                  </a:lnTo>
                  <a:cubicBezTo>
                    <a:pt x="1063515" y="1246018"/>
                    <a:pt x="1034552" y="1274980"/>
                    <a:pt x="998826" y="1274980"/>
                  </a:cubicBezTo>
                  <a:lnTo>
                    <a:pt x="64689" y="1274980"/>
                  </a:lnTo>
                  <a:cubicBezTo>
                    <a:pt x="28962" y="1274980"/>
                    <a:pt x="0" y="1246018"/>
                    <a:pt x="0" y="1210292"/>
                  </a:cubicBezTo>
                  <a:lnTo>
                    <a:pt x="0" y="64689"/>
                  </a:lnTo>
                  <a:cubicBezTo>
                    <a:pt x="0" y="28962"/>
                    <a:pt x="28962" y="0"/>
                    <a:pt x="64689" y="0"/>
                  </a:cubicBezTo>
                  <a:close/>
                </a:path>
              </a:pathLst>
            </a:custGeom>
            <a:blipFill>
              <a:blip r:embed="rId2"/>
              <a:stretch>
                <a:fillRect t="-18955" r="23574" b="17294"/>
              </a:stretch>
            </a:blipFill>
          </p:spPr>
          <p:txBody>
            <a:bodyPr/>
            <a:lstStyle/>
            <a:p>
              <a:endParaRPr lang="en-US"/>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491B4"/>
        </a:solidFill>
        <a:effectLst/>
      </p:bgPr>
    </p:bg>
    <p:spTree>
      <p:nvGrpSpPr>
        <p:cNvPr id="1" name=""/>
        <p:cNvGrpSpPr/>
        <p:nvPr/>
      </p:nvGrpSpPr>
      <p:grpSpPr>
        <a:xfrm>
          <a:off x="0" y="0"/>
          <a:ext cx="0" cy="0"/>
          <a:chOff x="0" y="0"/>
          <a:chExt cx="0" cy="0"/>
        </a:xfrm>
      </p:grpSpPr>
      <p:grpSp>
        <p:nvGrpSpPr>
          <p:cNvPr id="2" name="Group 2"/>
          <p:cNvGrpSpPr/>
          <p:nvPr/>
        </p:nvGrpSpPr>
        <p:grpSpPr>
          <a:xfrm>
            <a:off x="12004349" y="1092628"/>
            <a:ext cx="6864655" cy="8229600"/>
            <a:chOff x="0" y="0"/>
            <a:chExt cx="1063515" cy="1274980"/>
          </a:xfrm>
        </p:grpSpPr>
        <p:sp>
          <p:nvSpPr>
            <p:cNvPr id="3" name="Freeform 3"/>
            <p:cNvSpPr/>
            <p:nvPr/>
          </p:nvSpPr>
          <p:spPr>
            <a:xfrm>
              <a:off x="0" y="0"/>
              <a:ext cx="1063515" cy="1274980"/>
            </a:xfrm>
            <a:custGeom>
              <a:avLst/>
              <a:gdLst/>
              <a:ahLst/>
              <a:cxnLst/>
              <a:rect l="l" t="t" r="r" b="b"/>
              <a:pathLst>
                <a:path w="1063515" h="1274980">
                  <a:moveTo>
                    <a:pt x="45112" y="0"/>
                  </a:moveTo>
                  <a:lnTo>
                    <a:pt x="1018403" y="0"/>
                  </a:lnTo>
                  <a:cubicBezTo>
                    <a:pt x="1030367" y="0"/>
                    <a:pt x="1041842" y="4753"/>
                    <a:pt x="1050302" y="13213"/>
                  </a:cubicBezTo>
                  <a:cubicBezTo>
                    <a:pt x="1058762" y="21673"/>
                    <a:pt x="1063515" y="33147"/>
                    <a:pt x="1063515" y="45112"/>
                  </a:cubicBezTo>
                  <a:lnTo>
                    <a:pt x="1063515" y="1229869"/>
                  </a:lnTo>
                  <a:cubicBezTo>
                    <a:pt x="1063515" y="1241833"/>
                    <a:pt x="1058762" y="1253307"/>
                    <a:pt x="1050302" y="1261767"/>
                  </a:cubicBezTo>
                  <a:cubicBezTo>
                    <a:pt x="1041842" y="1270228"/>
                    <a:pt x="1030367" y="1274980"/>
                    <a:pt x="1018403" y="1274980"/>
                  </a:cubicBezTo>
                  <a:lnTo>
                    <a:pt x="45112" y="1274980"/>
                  </a:lnTo>
                  <a:cubicBezTo>
                    <a:pt x="33147" y="1274980"/>
                    <a:pt x="21673" y="1270228"/>
                    <a:pt x="13213" y="1261767"/>
                  </a:cubicBezTo>
                  <a:cubicBezTo>
                    <a:pt x="4753" y="1253307"/>
                    <a:pt x="0" y="1241833"/>
                    <a:pt x="0" y="1229869"/>
                  </a:cubicBezTo>
                  <a:lnTo>
                    <a:pt x="0" y="45112"/>
                  </a:lnTo>
                  <a:cubicBezTo>
                    <a:pt x="0" y="33147"/>
                    <a:pt x="4753" y="21673"/>
                    <a:pt x="13213" y="13213"/>
                  </a:cubicBezTo>
                  <a:cubicBezTo>
                    <a:pt x="21673" y="4753"/>
                    <a:pt x="33147" y="0"/>
                    <a:pt x="45112" y="0"/>
                  </a:cubicBezTo>
                  <a:close/>
                </a:path>
              </a:pathLst>
            </a:custGeom>
            <a:blipFill>
              <a:blip r:embed="rId2"/>
              <a:stretch>
                <a:fillRect t="-18955" r="23574" b="17294"/>
              </a:stretch>
            </a:blipFill>
          </p:spPr>
          <p:txBody>
            <a:bodyPr/>
            <a:lstStyle/>
            <a:p>
              <a:endParaRPr lang="en-US"/>
            </a:p>
          </p:txBody>
        </p:sp>
      </p:grpSp>
      <p:grpSp>
        <p:nvGrpSpPr>
          <p:cNvPr id="4" name="Group 4"/>
          <p:cNvGrpSpPr/>
          <p:nvPr/>
        </p:nvGrpSpPr>
        <p:grpSpPr>
          <a:xfrm>
            <a:off x="7495580" y="3046972"/>
            <a:ext cx="3945082" cy="5035622"/>
            <a:chOff x="0" y="0"/>
            <a:chExt cx="5260110" cy="6714163"/>
          </a:xfrm>
        </p:grpSpPr>
        <p:sp>
          <p:nvSpPr>
            <p:cNvPr id="5" name="TextBox 5"/>
            <p:cNvSpPr txBox="1"/>
            <p:nvPr/>
          </p:nvSpPr>
          <p:spPr>
            <a:xfrm>
              <a:off x="0" y="28575"/>
              <a:ext cx="5260110" cy="3625278"/>
            </a:xfrm>
            <a:prstGeom prst="rect">
              <a:avLst/>
            </a:prstGeom>
          </p:spPr>
          <p:txBody>
            <a:bodyPr lIns="0" tIns="0" rIns="0" bIns="0" rtlCol="0" anchor="t">
              <a:spAutoFit/>
            </a:bodyPr>
            <a:lstStyle/>
            <a:p>
              <a:pPr algn="l">
                <a:lnSpc>
                  <a:spcPts val="4510"/>
                </a:lnSpc>
              </a:pPr>
              <a:r>
                <a:rPr lang="en-US" sz="4100">
                  <a:solidFill>
                    <a:srgbClr val="111111"/>
                  </a:solidFill>
                  <a:latin typeface="Open Sauce Semi-Bold"/>
                </a:rPr>
                <a:t>Section 5</a:t>
              </a:r>
            </a:p>
            <a:p>
              <a:pPr algn="l">
                <a:lnSpc>
                  <a:spcPts val="4510"/>
                </a:lnSpc>
              </a:pPr>
              <a:endParaRPr lang="en-US" sz="4100">
                <a:solidFill>
                  <a:srgbClr val="111111"/>
                </a:solidFill>
                <a:latin typeface="Open Sauce Semi-Bold"/>
              </a:endParaRPr>
            </a:p>
            <a:p>
              <a:pPr algn="l">
                <a:lnSpc>
                  <a:spcPts val="4510"/>
                </a:lnSpc>
              </a:pPr>
              <a:endParaRPr lang="en-US" sz="4100">
                <a:solidFill>
                  <a:srgbClr val="111111"/>
                </a:solidFill>
                <a:latin typeface="Open Sauce Semi-Bold"/>
              </a:endParaRPr>
            </a:p>
            <a:p>
              <a:pPr algn="l">
                <a:lnSpc>
                  <a:spcPts val="4510"/>
                </a:lnSpc>
              </a:pPr>
              <a:endParaRPr lang="en-US" sz="4100">
                <a:solidFill>
                  <a:srgbClr val="111111"/>
                </a:solidFill>
                <a:latin typeface="Open Sauce Semi-Bold"/>
              </a:endParaRPr>
            </a:p>
            <a:p>
              <a:pPr marL="0" lvl="0" indent="0" algn="l">
                <a:lnSpc>
                  <a:spcPts val="3253"/>
                </a:lnSpc>
              </a:pPr>
              <a:endParaRPr lang="en-US" sz="4100">
                <a:solidFill>
                  <a:srgbClr val="111111"/>
                </a:solidFill>
                <a:latin typeface="Open Sauce Semi-Bold"/>
              </a:endParaRPr>
            </a:p>
          </p:txBody>
        </p:sp>
        <p:sp>
          <p:nvSpPr>
            <p:cNvPr id="6" name="TextBox 6"/>
            <p:cNvSpPr txBox="1"/>
            <p:nvPr/>
          </p:nvSpPr>
          <p:spPr>
            <a:xfrm>
              <a:off x="0" y="4742846"/>
              <a:ext cx="5260110" cy="1971316"/>
            </a:xfrm>
            <a:prstGeom prst="rect">
              <a:avLst/>
            </a:prstGeom>
          </p:spPr>
          <p:txBody>
            <a:bodyPr lIns="0" tIns="0" rIns="0" bIns="0" rtlCol="0" anchor="t">
              <a:spAutoFit/>
            </a:bodyPr>
            <a:lstStyle/>
            <a:p>
              <a:pPr marL="0" lvl="0" indent="0" algn="l">
                <a:lnSpc>
                  <a:spcPts val="12466"/>
                </a:lnSpc>
                <a:spcBef>
                  <a:spcPct val="0"/>
                </a:spcBef>
              </a:pPr>
              <a:endParaRPr/>
            </a:p>
          </p:txBody>
        </p:sp>
      </p:grpSp>
      <p:grpSp>
        <p:nvGrpSpPr>
          <p:cNvPr id="7" name="Group 7"/>
          <p:cNvGrpSpPr/>
          <p:nvPr/>
        </p:nvGrpSpPr>
        <p:grpSpPr>
          <a:xfrm>
            <a:off x="5660751" y="1552131"/>
            <a:ext cx="10484260" cy="8921821"/>
            <a:chOff x="0" y="0"/>
            <a:chExt cx="13979013" cy="11895762"/>
          </a:xfrm>
        </p:grpSpPr>
        <p:sp>
          <p:nvSpPr>
            <p:cNvPr id="8" name="TextBox 8"/>
            <p:cNvSpPr txBox="1"/>
            <p:nvPr/>
          </p:nvSpPr>
          <p:spPr>
            <a:xfrm>
              <a:off x="0" y="47625"/>
              <a:ext cx="13979013" cy="8787828"/>
            </a:xfrm>
            <a:prstGeom prst="rect">
              <a:avLst/>
            </a:prstGeom>
          </p:spPr>
          <p:txBody>
            <a:bodyPr lIns="0" tIns="0" rIns="0" bIns="0" rtlCol="0" anchor="t">
              <a:spAutoFit/>
            </a:bodyPr>
            <a:lstStyle/>
            <a:p>
              <a:pPr algn="l">
                <a:lnSpc>
                  <a:spcPts val="6160"/>
                </a:lnSpc>
              </a:pPr>
              <a:endParaRPr/>
            </a:p>
            <a:p>
              <a:pPr algn="l">
                <a:lnSpc>
                  <a:spcPts val="6160"/>
                </a:lnSpc>
              </a:pPr>
              <a:endParaRPr/>
            </a:p>
            <a:p>
              <a:pPr algn="l">
                <a:lnSpc>
                  <a:spcPts val="6160"/>
                </a:lnSpc>
              </a:pPr>
              <a:endParaRPr/>
            </a:p>
            <a:p>
              <a:pPr algn="l">
                <a:lnSpc>
                  <a:spcPts val="6160"/>
                </a:lnSpc>
              </a:pPr>
              <a:endParaRPr/>
            </a:p>
            <a:p>
              <a:pPr algn="l">
                <a:lnSpc>
                  <a:spcPts val="6160"/>
                </a:lnSpc>
              </a:pPr>
              <a:endParaRPr/>
            </a:p>
            <a:p>
              <a:pPr algn="l">
                <a:lnSpc>
                  <a:spcPts val="9900"/>
                </a:lnSpc>
              </a:pPr>
              <a:r>
                <a:rPr lang="en-US" sz="9000">
                  <a:solidFill>
                    <a:srgbClr val="111111"/>
                  </a:solidFill>
                  <a:latin typeface="Open Sauce Semi-Bold"/>
                </a:rPr>
                <a:t>Conclusion</a:t>
              </a:r>
            </a:p>
            <a:p>
              <a:pPr algn="l">
                <a:lnSpc>
                  <a:spcPts val="6160"/>
                </a:lnSpc>
              </a:pPr>
              <a:endParaRPr lang="en-US" sz="9000">
                <a:solidFill>
                  <a:srgbClr val="111111"/>
                </a:solidFill>
                <a:latin typeface="Open Sauce Semi-Bold"/>
              </a:endParaRPr>
            </a:p>
            <a:p>
              <a:pPr marL="0" lvl="0" indent="0" algn="l">
                <a:lnSpc>
                  <a:spcPts val="4903"/>
                </a:lnSpc>
              </a:pPr>
              <a:endParaRPr lang="en-US" sz="9000">
                <a:solidFill>
                  <a:srgbClr val="111111"/>
                </a:solidFill>
                <a:latin typeface="Open Sauce Semi-Bold"/>
              </a:endParaRPr>
            </a:p>
          </p:txBody>
        </p:sp>
        <p:sp>
          <p:nvSpPr>
            <p:cNvPr id="9" name="TextBox 9"/>
            <p:cNvSpPr txBox="1"/>
            <p:nvPr/>
          </p:nvSpPr>
          <p:spPr>
            <a:xfrm>
              <a:off x="0" y="9924446"/>
              <a:ext cx="13979013" cy="1971316"/>
            </a:xfrm>
            <a:prstGeom prst="rect">
              <a:avLst/>
            </a:prstGeom>
          </p:spPr>
          <p:txBody>
            <a:bodyPr lIns="0" tIns="0" rIns="0" bIns="0" rtlCol="0" anchor="t">
              <a:spAutoFit/>
            </a:bodyPr>
            <a:lstStyle/>
            <a:p>
              <a:pPr marL="0" lvl="0" indent="0" algn="l">
                <a:lnSpc>
                  <a:spcPts val="12466"/>
                </a:lnSpc>
                <a:spcBef>
                  <a:spcPct val="0"/>
                </a:spcBef>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491B4"/>
        </a:solidFill>
        <a:effectLst/>
      </p:bgPr>
    </p:bg>
    <p:spTree>
      <p:nvGrpSpPr>
        <p:cNvPr id="1" name=""/>
        <p:cNvGrpSpPr/>
        <p:nvPr/>
      </p:nvGrpSpPr>
      <p:grpSpPr>
        <a:xfrm>
          <a:off x="0" y="0"/>
          <a:ext cx="0" cy="0"/>
          <a:chOff x="0" y="0"/>
          <a:chExt cx="0" cy="0"/>
        </a:xfrm>
      </p:grpSpPr>
      <p:sp>
        <p:nvSpPr>
          <p:cNvPr id="2" name="TextBox 2"/>
          <p:cNvSpPr txBox="1"/>
          <p:nvPr/>
        </p:nvSpPr>
        <p:spPr>
          <a:xfrm>
            <a:off x="3262132" y="0"/>
            <a:ext cx="13569847" cy="13677900"/>
          </a:xfrm>
          <a:prstGeom prst="rect">
            <a:avLst/>
          </a:prstGeom>
        </p:spPr>
        <p:txBody>
          <a:bodyPr lIns="0" tIns="0" rIns="0" bIns="0" rtlCol="0" anchor="t">
            <a:spAutoFit/>
          </a:bodyPr>
          <a:lstStyle/>
          <a:p>
            <a:pPr algn="l">
              <a:lnSpc>
                <a:spcPts val="4816"/>
              </a:lnSpc>
            </a:pPr>
            <a:endParaRPr/>
          </a:p>
          <a:p>
            <a:pPr algn="l">
              <a:lnSpc>
                <a:spcPts val="3684"/>
              </a:lnSpc>
            </a:pPr>
            <a:endParaRPr/>
          </a:p>
          <a:p>
            <a:pPr algn="l">
              <a:lnSpc>
                <a:spcPts val="3684"/>
              </a:lnSpc>
            </a:pPr>
            <a:r>
              <a:rPr lang="en-US" sz="3070">
                <a:solidFill>
                  <a:srgbClr val="000000"/>
                </a:solidFill>
                <a:latin typeface="Open Sauce Bold"/>
              </a:rPr>
              <a:t>Project Summary :</a:t>
            </a:r>
          </a:p>
          <a:p>
            <a:pPr algn="l">
              <a:lnSpc>
                <a:spcPts val="3684"/>
              </a:lnSpc>
            </a:pPr>
            <a:endParaRPr lang="en-US" sz="3070">
              <a:solidFill>
                <a:srgbClr val="000000"/>
              </a:solidFill>
              <a:latin typeface="Open Sauce Bold"/>
            </a:endParaRPr>
          </a:p>
          <a:p>
            <a:pPr algn="l">
              <a:lnSpc>
                <a:spcPts val="3684"/>
              </a:lnSpc>
            </a:pPr>
            <a:r>
              <a:rPr lang="en-US" sz="3070">
                <a:solidFill>
                  <a:srgbClr val="000000"/>
                </a:solidFill>
                <a:latin typeface="Open Sauce Bold"/>
              </a:rPr>
              <a:t>Effective Dimensionality Reduction</a:t>
            </a:r>
            <a:r>
              <a:rPr lang="en-US" sz="3070">
                <a:solidFill>
                  <a:srgbClr val="000000"/>
                </a:solidFill>
                <a:latin typeface="Open Sauce"/>
              </a:rPr>
              <a:t>: </a:t>
            </a:r>
          </a:p>
          <a:p>
            <a:pPr algn="l">
              <a:lnSpc>
                <a:spcPts val="3684"/>
              </a:lnSpc>
            </a:pPr>
            <a:endParaRPr lang="en-US" sz="3070">
              <a:solidFill>
                <a:srgbClr val="000000"/>
              </a:solidFill>
              <a:latin typeface="Open Sauce"/>
            </a:endParaRPr>
          </a:p>
          <a:p>
            <a:pPr marL="662914" lvl="1" indent="-331457" algn="l">
              <a:lnSpc>
                <a:spcPts val="3684"/>
              </a:lnSpc>
              <a:buFont typeface="Arial"/>
              <a:buChar char="•"/>
            </a:pPr>
            <a:r>
              <a:rPr lang="en-US" sz="3070">
                <a:solidFill>
                  <a:srgbClr val="000000"/>
                </a:solidFill>
                <a:latin typeface="Open Sauce"/>
              </a:rPr>
              <a:t>Utilized Principal Component Analysis (PCA) to reduce the complexity of the Breast Cancer Wisconsin (Diagnostic) Dataset. Despite reducing the dimensionality significantly, the critical variance within the data was maintained, allowing for efficient and insightful analysis.</a:t>
            </a:r>
          </a:p>
          <a:p>
            <a:pPr algn="l">
              <a:lnSpc>
                <a:spcPts val="3684"/>
              </a:lnSpc>
            </a:pPr>
            <a:endParaRPr lang="en-US" sz="3070">
              <a:solidFill>
                <a:srgbClr val="000000"/>
              </a:solidFill>
              <a:latin typeface="Open Sauce"/>
            </a:endParaRPr>
          </a:p>
          <a:p>
            <a:pPr algn="l">
              <a:lnSpc>
                <a:spcPts val="3684"/>
              </a:lnSpc>
            </a:pPr>
            <a:r>
              <a:rPr lang="en-US" sz="3070">
                <a:solidFill>
                  <a:srgbClr val="000000"/>
                </a:solidFill>
                <a:latin typeface="Open Sauce Bold"/>
              </a:rPr>
              <a:t>High Model Accuracy: </a:t>
            </a:r>
          </a:p>
          <a:p>
            <a:pPr marL="662914" lvl="1" indent="-331457" algn="l">
              <a:lnSpc>
                <a:spcPts val="3684"/>
              </a:lnSpc>
              <a:buFont typeface="Arial"/>
              <a:buChar char="•"/>
            </a:pPr>
            <a:r>
              <a:rPr lang="en-US" sz="3070">
                <a:solidFill>
                  <a:srgbClr val="000000"/>
                </a:solidFill>
                <a:latin typeface="Open Sauce"/>
              </a:rPr>
              <a:t>Achieved impressive clustering accuracy rates with both hierarchical and K-Means clustering on PCA-reduced data. </a:t>
            </a:r>
          </a:p>
          <a:p>
            <a:pPr algn="l">
              <a:lnSpc>
                <a:spcPts val="3684"/>
              </a:lnSpc>
            </a:pPr>
            <a:r>
              <a:rPr lang="en-US" sz="3070">
                <a:solidFill>
                  <a:srgbClr val="000000"/>
                </a:solidFill>
                <a:latin typeface="Open Sauce"/>
              </a:rPr>
              <a:t>               </a:t>
            </a:r>
          </a:p>
          <a:p>
            <a:pPr algn="l">
              <a:lnSpc>
                <a:spcPts val="3684"/>
              </a:lnSpc>
            </a:pPr>
            <a:r>
              <a:rPr lang="en-US" sz="3070">
                <a:solidFill>
                  <a:srgbClr val="000000"/>
                </a:solidFill>
                <a:latin typeface="Open Sauce"/>
              </a:rPr>
              <a:t>The high accuracy demonstrates that even with reduced dimensionality, the models were able to discern and categorize underlying patterns effectively, distinguishing between benign and malignant diagnoses accurately.</a:t>
            </a:r>
          </a:p>
          <a:p>
            <a:pPr algn="l">
              <a:lnSpc>
                <a:spcPts val="3684"/>
              </a:lnSpc>
            </a:pPr>
            <a:endParaRPr lang="en-US" sz="3070">
              <a:solidFill>
                <a:srgbClr val="000000"/>
              </a:solidFill>
              <a:latin typeface="Open Sauce"/>
            </a:endParaRPr>
          </a:p>
          <a:p>
            <a:pPr algn="l">
              <a:lnSpc>
                <a:spcPts val="3684"/>
              </a:lnSpc>
            </a:pPr>
            <a:endParaRPr lang="en-US" sz="3070">
              <a:solidFill>
                <a:srgbClr val="000000"/>
              </a:solidFill>
              <a:latin typeface="Open Sauce"/>
            </a:endParaRPr>
          </a:p>
          <a:p>
            <a:pPr algn="l">
              <a:lnSpc>
                <a:spcPts val="3684"/>
              </a:lnSpc>
            </a:pPr>
            <a:endParaRPr lang="en-US" sz="3070">
              <a:solidFill>
                <a:srgbClr val="000000"/>
              </a:solidFill>
              <a:latin typeface="Open Sauce"/>
            </a:endParaRPr>
          </a:p>
          <a:p>
            <a:pPr algn="l">
              <a:lnSpc>
                <a:spcPts val="3684"/>
              </a:lnSpc>
            </a:pPr>
            <a:endParaRPr lang="en-US" sz="3070">
              <a:solidFill>
                <a:srgbClr val="000000"/>
              </a:solidFill>
              <a:latin typeface="Open Sauce"/>
            </a:endParaRPr>
          </a:p>
          <a:p>
            <a:pPr algn="l">
              <a:lnSpc>
                <a:spcPts val="3684"/>
              </a:lnSpc>
            </a:pPr>
            <a:endParaRPr lang="en-US" sz="3070">
              <a:solidFill>
                <a:srgbClr val="000000"/>
              </a:solidFill>
              <a:latin typeface="Open Sauce"/>
            </a:endParaRPr>
          </a:p>
          <a:p>
            <a:pPr algn="l">
              <a:lnSpc>
                <a:spcPts val="3684"/>
              </a:lnSpc>
            </a:pPr>
            <a:endParaRPr lang="en-US" sz="3070">
              <a:solidFill>
                <a:srgbClr val="000000"/>
              </a:solidFill>
              <a:latin typeface="Open Sauce"/>
            </a:endParaRPr>
          </a:p>
          <a:p>
            <a:pPr algn="l">
              <a:lnSpc>
                <a:spcPts val="3684"/>
              </a:lnSpc>
            </a:pPr>
            <a:endParaRPr lang="en-US" sz="3070">
              <a:solidFill>
                <a:srgbClr val="000000"/>
              </a:solidFill>
              <a:latin typeface="Open Sauce"/>
            </a:endParaRPr>
          </a:p>
          <a:p>
            <a:pPr algn="l">
              <a:lnSpc>
                <a:spcPts val="3684"/>
              </a:lnSpc>
              <a:spcBef>
                <a:spcPct val="0"/>
              </a:spcBef>
            </a:pPr>
            <a:endParaRPr lang="en-US" sz="3070">
              <a:solidFill>
                <a:srgbClr val="000000"/>
              </a:solidFill>
              <a:latin typeface="Open Sauce"/>
            </a:endParaRPr>
          </a:p>
          <a:p>
            <a:pPr marL="0" lvl="0" indent="0" algn="l">
              <a:lnSpc>
                <a:spcPts val="3684"/>
              </a:lnSpc>
              <a:spcBef>
                <a:spcPct val="0"/>
              </a:spcBef>
            </a:pPr>
            <a:endParaRPr lang="en-US" sz="3070">
              <a:solidFill>
                <a:srgbClr val="000000"/>
              </a:solidFill>
              <a:latin typeface="Open Sauce"/>
            </a:endParaRPr>
          </a:p>
        </p:txBody>
      </p:sp>
      <p:grpSp>
        <p:nvGrpSpPr>
          <p:cNvPr id="3" name="Group 3"/>
          <p:cNvGrpSpPr/>
          <p:nvPr/>
        </p:nvGrpSpPr>
        <p:grpSpPr>
          <a:xfrm>
            <a:off x="-476044" y="-77817"/>
            <a:ext cx="4787170" cy="5739035"/>
            <a:chOff x="0" y="0"/>
            <a:chExt cx="1063515" cy="1274980"/>
          </a:xfrm>
        </p:grpSpPr>
        <p:sp>
          <p:nvSpPr>
            <p:cNvPr id="4" name="Freeform 4"/>
            <p:cNvSpPr/>
            <p:nvPr/>
          </p:nvSpPr>
          <p:spPr>
            <a:xfrm>
              <a:off x="0" y="0"/>
              <a:ext cx="1063515" cy="1274980"/>
            </a:xfrm>
            <a:custGeom>
              <a:avLst/>
              <a:gdLst/>
              <a:ahLst/>
              <a:cxnLst/>
              <a:rect l="l" t="t" r="r" b="b"/>
              <a:pathLst>
                <a:path w="1063515" h="1274980">
                  <a:moveTo>
                    <a:pt x="64689" y="0"/>
                  </a:moveTo>
                  <a:lnTo>
                    <a:pt x="998826" y="0"/>
                  </a:lnTo>
                  <a:cubicBezTo>
                    <a:pt x="1034552" y="0"/>
                    <a:pt x="1063515" y="28962"/>
                    <a:pt x="1063515" y="64689"/>
                  </a:cubicBezTo>
                  <a:lnTo>
                    <a:pt x="1063515" y="1210292"/>
                  </a:lnTo>
                  <a:cubicBezTo>
                    <a:pt x="1063515" y="1246018"/>
                    <a:pt x="1034552" y="1274980"/>
                    <a:pt x="998826" y="1274980"/>
                  </a:cubicBezTo>
                  <a:lnTo>
                    <a:pt x="64689" y="1274980"/>
                  </a:lnTo>
                  <a:cubicBezTo>
                    <a:pt x="28962" y="1274980"/>
                    <a:pt x="0" y="1246018"/>
                    <a:pt x="0" y="1210292"/>
                  </a:cubicBezTo>
                  <a:lnTo>
                    <a:pt x="0" y="64689"/>
                  </a:lnTo>
                  <a:cubicBezTo>
                    <a:pt x="0" y="28962"/>
                    <a:pt x="28962" y="0"/>
                    <a:pt x="64689" y="0"/>
                  </a:cubicBezTo>
                  <a:close/>
                </a:path>
              </a:pathLst>
            </a:custGeom>
            <a:blipFill>
              <a:blip r:embed="rId2"/>
              <a:stretch>
                <a:fillRect t="-18955" r="23574" b="17294"/>
              </a:stretch>
            </a:blipFill>
          </p:spPr>
          <p:txBody>
            <a:bodyPr/>
            <a:lstStyle/>
            <a:p>
              <a:endParaRPr lang="en-US"/>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491B4"/>
        </a:solidFill>
        <a:effectLst/>
      </p:bgPr>
    </p:bg>
    <p:spTree>
      <p:nvGrpSpPr>
        <p:cNvPr id="1" name=""/>
        <p:cNvGrpSpPr/>
        <p:nvPr/>
      </p:nvGrpSpPr>
      <p:grpSpPr>
        <a:xfrm>
          <a:off x="0" y="0"/>
          <a:ext cx="0" cy="0"/>
          <a:chOff x="0" y="0"/>
          <a:chExt cx="0" cy="0"/>
        </a:xfrm>
      </p:grpSpPr>
      <p:sp>
        <p:nvSpPr>
          <p:cNvPr id="2" name="TextBox 2"/>
          <p:cNvSpPr txBox="1"/>
          <p:nvPr/>
        </p:nvSpPr>
        <p:spPr>
          <a:xfrm>
            <a:off x="3262132" y="1938338"/>
            <a:ext cx="13569847" cy="9801225"/>
          </a:xfrm>
          <a:prstGeom prst="rect">
            <a:avLst/>
          </a:prstGeom>
        </p:spPr>
        <p:txBody>
          <a:bodyPr lIns="0" tIns="0" rIns="0" bIns="0" rtlCol="0" anchor="t">
            <a:spAutoFit/>
          </a:bodyPr>
          <a:lstStyle/>
          <a:p>
            <a:pPr algn="l">
              <a:lnSpc>
                <a:spcPts val="3684"/>
              </a:lnSpc>
            </a:pPr>
            <a:endParaRPr/>
          </a:p>
          <a:p>
            <a:pPr algn="l">
              <a:lnSpc>
                <a:spcPts val="3684"/>
              </a:lnSpc>
            </a:pPr>
            <a:endParaRPr/>
          </a:p>
          <a:p>
            <a:pPr algn="l">
              <a:lnSpc>
                <a:spcPts val="3684"/>
              </a:lnSpc>
            </a:pPr>
            <a:r>
              <a:rPr lang="en-US" sz="3070">
                <a:solidFill>
                  <a:srgbClr val="000000"/>
                </a:solidFill>
                <a:latin typeface="Open Sauce Bold"/>
              </a:rPr>
              <a:t>Impact of Dimensionality Reduction :</a:t>
            </a:r>
          </a:p>
          <a:p>
            <a:pPr algn="l">
              <a:lnSpc>
                <a:spcPts val="3684"/>
              </a:lnSpc>
            </a:pPr>
            <a:endParaRPr lang="en-US" sz="3070">
              <a:solidFill>
                <a:srgbClr val="000000"/>
              </a:solidFill>
              <a:latin typeface="Open Sauce Bold"/>
            </a:endParaRPr>
          </a:p>
          <a:p>
            <a:pPr marL="662914" lvl="1" indent="-331457" algn="l">
              <a:lnSpc>
                <a:spcPts val="3684"/>
              </a:lnSpc>
              <a:buFont typeface="Arial"/>
              <a:buChar char="•"/>
            </a:pPr>
            <a:r>
              <a:rPr lang="en-US" sz="3070">
                <a:solidFill>
                  <a:srgbClr val="000000"/>
                </a:solidFill>
                <a:latin typeface="Open Sauce"/>
              </a:rPr>
              <a:t>This efficiency enables faster and more reliable diagnostic predictions, which are crucial for</a:t>
            </a:r>
            <a:r>
              <a:rPr lang="en-US" sz="3070">
                <a:solidFill>
                  <a:srgbClr val="000000"/>
                </a:solidFill>
                <a:latin typeface="Open Sauce Bold"/>
              </a:rPr>
              <a:t> early intervention </a:t>
            </a:r>
            <a:r>
              <a:rPr lang="en-US" sz="3070">
                <a:solidFill>
                  <a:srgbClr val="000000"/>
                </a:solidFill>
                <a:latin typeface="Open Sauce"/>
              </a:rPr>
              <a:t>and personalized treatment strategies in oncology.</a:t>
            </a:r>
          </a:p>
          <a:p>
            <a:pPr algn="l">
              <a:lnSpc>
                <a:spcPts val="3684"/>
              </a:lnSpc>
            </a:pPr>
            <a:endParaRPr lang="en-US" sz="3070">
              <a:solidFill>
                <a:srgbClr val="000000"/>
              </a:solidFill>
              <a:latin typeface="Open Sauce"/>
            </a:endParaRPr>
          </a:p>
          <a:p>
            <a:pPr marL="662914" lvl="1" indent="-331457" algn="l">
              <a:lnSpc>
                <a:spcPts val="3684"/>
              </a:lnSpc>
              <a:buFont typeface="Arial"/>
              <a:buChar char="•"/>
            </a:pPr>
            <a:r>
              <a:rPr lang="en-US" sz="3070">
                <a:solidFill>
                  <a:srgbClr val="000000"/>
                </a:solidFill>
                <a:latin typeface="Open Sauce"/>
              </a:rPr>
              <a:t>Dimensionally reduced data require less computational resources, facilitating quicker analyses and potential real-time diagnostic support in clinical settings. This not only speeds up the decision-making process but also reduces the computational cost, making it feasible for wider adoption in healthcare systems.</a:t>
            </a:r>
          </a:p>
          <a:p>
            <a:pPr algn="l">
              <a:lnSpc>
                <a:spcPts val="3684"/>
              </a:lnSpc>
            </a:pPr>
            <a:endParaRPr lang="en-US" sz="3070">
              <a:solidFill>
                <a:srgbClr val="000000"/>
              </a:solidFill>
              <a:latin typeface="Open Sauce"/>
            </a:endParaRPr>
          </a:p>
          <a:p>
            <a:pPr algn="l">
              <a:lnSpc>
                <a:spcPts val="3684"/>
              </a:lnSpc>
            </a:pPr>
            <a:endParaRPr lang="en-US" sz="3070">
              <a:solidFill>
                <a:srgbClr val="000000"/>
              </a:solidFill>
              <a:latin typeface="Open Sauce"/>
            </a:endParaRPr>
          </a:p>
          <a:p>
            <a:pPr algn="l">
              <a:lnSpc>
                <a:spcPts val="3684"/>
              </a:lnSpc>
            </a:pPr>
            <a:endParaRPr lang="en-US" sz="3070">
              <a:solidFill>
                <a:srgbClr val="000000"/>
              </a:solidFill>
              <a:latin typeface="Open Sauce"/>
            </a:endParaRPr>
          </a:p>
          <a:p>
            <a:pPr algn="l">
              <a:lnSpc>
                <a:spcPts val="3684"/>
              </a:lnSpc>
            </a:pPr>
            <a:endParaRPr lang="en-US" sz="3070">
              <a:solidFill>
                <a:srgbClr val="000000"/>
              </a:solidFill>
              <a:latin typeface="Open Sauce"/>
            </a:endParaRPr>
          </a:p>
          <a:p>
            <a:pPr algn="l">
              <a:lnSpc>
                <a:spcPts val="3684"/>
              </a:lnSpc>
            </a:pPr>
            <a:endParaRPr lang="en-US" sz="3070">
              <a:solidFill>
                <a:srgbClr val="000000"/>
              </a:solidFill>
              <a:latin typeface="Open Sauce"/>
            </a:endParaRPr>
          </a:p>
          <a:p>
            <a:pPr algn="l">
              <a:lnSpc>
                <a:spcPts val="3684"/>
              </a:lnSpc>
            </a:pPr>
            <a:endParaRPr lang="en-US" sz="3070">
              <a:solidFill>
                <a:srgbClr val="000000"/>
              </a:solidFill>
              <a:latin typeface="Open Sauce"/>
            </a:endParaRPr>
          </a:p>
          <a:p>
            <a:pPr algn="l">
              <a:lnSpc>
                <a:spcPts val="3684"/>
              </a:lnSpc>
              <a:spcBef>
                <a:spcPct val="0"/>
              </a:spcBef>
            </a:pPr>
            <a:endParaRPr lang="en-US" sz="3070">
              <a:solidFill>
                <a:srgbClr val="000000"/>
              </a:solidFill>
              <a:latin typeface="Open Sauce"/>
            </a:endParaRPr>
          </a:p>
          <a:p>
            <a:pPr marL="0" lvl="0" indent="0" algn="l">
              <a:lnSpc>
                <a:spcPts val="3684"/>
              </a:lnSpc>
              <a:spcBef>
                <a:spcPct val="0"/>
              </a:spcBef>
            </a:pPr>
            <a:endParaRPr lang="en-US" sz="3070">
              <a:solidFill>
                <a:srgbClr val="000000"/>
              </a:solidFill>
              <a:latin typeface="Open Sauce"/>
            </a:endParaRPr>
          </a:p>
        </p:txBody>
      </p:sp>
      <p:grpSp>
        <p:nvGrpSpPr>
          <p:cNvPr id="3" name="Group 3"/>
          <p:cNvGrpSpPr/>
          <p:nvPr/>
        </p:nvGrpSpPr>
        <p:grpSpPr>
          <a:xfrm>
            <a:off x="-476044" y="-77817"/>
            <a:ext cx="4787170" cy="5739035"/>
            <a:chOff x="0" y="0"/>
            <a:chExt cx="1063515" cy="1274980"/>
          </a:xfrm>
        </p:grpSpPr>
        <p:sp>
          <p:nvSpPr>
            <p:cNvPr id="4" name="Freeform 4"/>
            <p:cNvSpPr/>
            <p:nvPr/>
          </p:nvSpPr>
          <p:spPr>
            <a:xfrm>
              <a:off x="0" y="0"/>
              <a:ext cx="1063515" cy="1274980"/>
            </a:xfrm>
            <a:custGeom>
              <a:avLst/>
              <a:gdLst/>
              <a:ahLst/>
              <a:cxnLst/>
              <a:rect l="l" t="t" r="r" b="b"/>
              <a:pathLst>
                <a:path w="1063515" h="1274980">
                  <a:moveTo>
                    <a:pt x="64689" y="0"/>
                  </a:moveTo>
                  <a:lnTo>
                    <a:pt x="998826" y="0"/>
                  </a:lnTo>
                  <a:cubicBezTo>
                    <a:pt x="1034552" y="0"/>
                    <a:pt x="1063515" y="28962"/>
                    <a:pt x="1063515" y="64689"/>
                  </a:cubicBezTo>
                  <a:lnTo>
                    <a:pt x="1063515" y="1210292"/>
                  </a:lnTo>
                  <a:cubicBezTo>
                    <a:pt x="1063515" y="1246018"/>
                    <a:pt x="1034552" y="1274980"/>
                    <a:pt x="998826" y="1274980"/>
                  </a:cubicBezTo>
                  <a:lnTo>
                    <a:pt x="64689" y="1274980"/>
                  </a:lnTo>
                  <a:cubicBezTo>
                    <a:pt x="28962" y="1274980"/>
                    <a:pt x="0" y="1246018"/>
                    <a:pt x="0" y="1210292"/>
                  </a:cubicBezTo>
                  <a:lnTo>
                    <a:pt x="0" y="64689"/>
                  </a:lnTo>
                  <a:cubicBezTo>
                    <a:pt x="0" y="28962"/>
                    <a:pt x="28962" y="0"/>
                    <a:pt x="64689" y="0"/>
                  </a:cubicBezTo>
                  <a:close/>
                </a:path>
              </a:pathLst>
            </a:custGeom>
            <a:blipFill>
              <a:blip r:embed="rId2"/>
              <a:stretch>
                <a:fillRect t="-18955" r="23574" b="17294"/>
              </a:stretch>
            </a:blipFill>
          </p:spPr>
          <p:txBody>
            <a:bodyPr/>
            <a:lstStyle/>
            <a:p>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91B4"/>
        </a:solidFill>
        <a:effectLst/>
      </p:bgPr>
    </p:bg>
    <p:spTree>
      <p:nvGrpSpPr>
        <p:cNvPr id="1" name=""/>
        <p:cNvGrpSpPr/>
        <p:nvPr/>
      </p:nvGrpSpPr>
      <p:grpSpPr>
        <a:xfrm>
          <a:off x="0" y="0"/>
          <a:ext cx="0" cy="0"/>
          <a:chOff x="0" y="0"/>
          <a:chExt cx="0" cy="0"/>
        </a:xfrm>
      </p:grpSpPr>
      <p:grpSp>
        <p:nvGrpSpPr>
          <p:cNvPr id="2" name="Group 2"/>
          <p:cNvGrpSpPr/>
          <p:nvPr/>
        </p:nvGrpSpPr>
        <p:grpSpPr>
          <a:xfrm>
            <a:off x="12004349" y="1092628"/>
            <a:ext cx="6864655" cy="8229600"/>
            <a:chOff x="0" y="0"/>
            <a:chExt cx="1063515" cy="1274980"/>
          </a:xfrm>
        </p:grpSpPr>
        <p:sp>
          <p:nvSpPr>
            <p:cNvPr id="3" name="Freeform 3"/>
            <p:cNvSpPr/>
            <p:nvPr/>
          </p:nvSpPr>
          <p:spPr>
            <a:xfrm>
              <a:off x="0" y="0"/>
              <a:ext cx="1063515" cy="1274980"/>
            </a:xfrm>
            <a:custGeom>
              <a:avLst/>
              <a:gdLst/>
              <a:ahLst/>
              <a:cxnLst/>
              <a:rect l="l" t="t" r="r" b="b"/>
              <a:pathLst>
                <a:path w="1063515" h="1274980">
                  <a:moveTo>
                    <a:pt x="45112" y="0"/>
                  </a:moveTo>
                  <a:lnTo>
                    <a:pt x="1018403" y="0"/>
                  </a:lnTo>
                  <a:cubicBezTo>
                    <a:pt x="1030367" y="0"/>
                    <a:pt x="1041842" y="4753"/>
                    <a:pt x="1050302" y="13213"/>
                  </a:cubicBezTo>
                  <a:cubicBezTo>
                    <a:pt x="1058762" y="21673"/>
                    <a:pt x="1063515" y="33147"/>
                    <a:pt x="1063515" y="45112"/>
                  </a:cubicBezTo>
                  <a:lnTo>
                    <a:pt x="1063515" y="1229869"/>
                  </a:lnTo>
                  <a:cubicBezTo>
                    <a:pt x="1063515" y="1241833"/>
                    <a:pt x="1058762" y="1253307"/>
                    <a:pt x="1050302" y="1261767"/>
                  </a:cubicBezTo>
                  <a:cubicBezTo>
                    <a:pt x="1041842" y="1270228"/>
                    <a:pt x="1030367" y="1274980"/>
                    <a:pt x="1018403" y="1274980"/>
                  </a:cubicBezTo>
                  <a:lnTo>
                    <a:pt x="45112" y="1274980"/>
                  </a:lnTo>
                  <a:cubicBezTo>
                    <a:pt x="33147" y="1274980"/>
                    <a:pt x="21673" y="1270228"/>
                    <a:pt x="13213" y="1261767"/>
                  </a:cubicBezTo>
                  <a:cubicBezTo>
                    <a:pt x="4753" y="1253307"/>
                    <a:pt x="0" y="1241833"/>
                    <a:pt x="0" y="1229869"/>
                  </a:cubicBezTo>
                  <a:lnTo>
                    <a:pt x="0" y="45112"/>
                  </a:lnTo>
                  <a:cubicBezTo>
                    <a:pt x="0" y="33147"/>
                    <a:pt x="4753" y="21673"/>
                    <a:pt x="13213" y="13213"/>
                  </a:cubicBezTo>
                  <a:cubicBezTo>
                    <a:pt x="21673" y="4753"/>
                    <a:pt x="33147" y="0"/>
                    <a:pt x="45112" y="0"/>
                  </a:cubicBezTo>
                  <a:close/>
                </a:path>
              </a:pathLst>
            </a:custGeom>
            <a:blipFill>
              <a:blip r:embed="rId2"/>
              <a:stretch>
                <a:fillRect t="-18955" r="23574" b="17294"/>
              </a:stretch>
            </a:blipFill>
          </p:spPr>
          <p:txBody>
            <a:bodyPr/>
            <a:lstStyle/>
            <a:p>
              <a:endParaRPr lang="en-US"/>
            </a:p>
          </p:txBody>
        </p:sp>
      </p:grpSp>
      <p:grpSp>
        <p:nvGrpSpPr>
          <p:cNvPr id="4" name="Group 4"/>
          <p:cNvGrpSpPr/>
          <p:nvPr/>
        </p:nvGrpSpPr>
        <p:grpSpPr>
          <a:xfrm>
            <a:off x="6564132" y="1688862"/>
            <a:ext cx="3945082" cy="6478977"/>
            <a:chOff x="0" y="0"/>
            <a:chExt cx="5260110" cy="8638636"/>
          </a:xfrm>
        </p:grpSpPr>
        <p:sp>
          <p:nvSpPr>
            <p:cNvPr id="5" name="TextBox 5"/>
            <p:cNvSpPr txBox="1"/>
            <p:nvPr/>
          </p:nvSpPr>
          <p:spPr>
            <a:xfrm>
              <a:off x="0" y="38100"/>
              <a:ext cx="5260110" cy="5540226"/>
            </a:xfrm>
            <a:prstGeom prst="rect">
              <a:avLst/>
            </a:prstGeom>
          </p:spPr>
          <p:txBody>
            <a:bodyPr lIns="0" tIns="0" rIns="0" bIns="0" rtlCol="0" anchor="t">
              <a:spAutoFit/>
            </a:bodyPr>
            <a:lstStyle/>
            <a:p>
              <a:pPr algn="l">
                <a:lnSpc>
                  <a:spcPts val="3850"/>
                </a:lnSpc>
              </a:pPr>
              <a:r>
                <a:rPr lang="en-US" sz="3500">
                  <a:solidFill>
                    <a:srgbClr val="111111"/>
                  </a:solidFill>
                  <a:latin typeface="Open Sauce Semi-Bold"/>
                </a:rPr>
                <a:t>Section 1</a:t>
              </a:r>
            </a:p>
            <a:p>
              <a:pPr algn="l">
                <a:lnSpc>
                  <a:spcPts val="6050"/>
                </a:lnSpc>
              </a:pPr>
              <a:endParaRPr lang="en-US" sz="3500">
                <a:solidFill>
                  <a:srgbClr val="111111"/>
                </a:solidFill>
                <a:latin typeface="Open Sauce Semi-Bold"/>
              </a:endParaRPr>
            </a:p>
            <a:p>
              <a:pPr algn="l">
                <a:lnSpc>
                  <a:spcPts val="6050"/>
                </a:lnSpc>
              </a:pPr>
              <a:endParaRPr lang="en-US" sz="3500">
                <a:solidFill>
                  <a:srgbClr val="111111"/>
                </a:solidFill>
                <a:latin typeface="Open Sauce Semi-Bold"/>
              </a:endParaRPr>
            </a:p>
            <a:p>
              <a:pPr algn="l">
                <a:lnSpc>
                  <a:spcPts val="6050"/>
                </a:lnSpc>
              </a:pPr>
              <a:endParaRPr lang="en-US" sz="3500">
                <a:solidFill>
                  <a:srgbClr val="111111"/>
                </a:solidFill>
                <a:latin typeface="Open Sauce Semi-Bold"/>
              </a:endParaRPr>
            </a:p>
            <a:p>
              <a:pPr algn="l">
                <a:lnSpc>
                  <a:spcPts val="6050"/>
                </a:lnSpc>
              </a:pPr>
              <a:endParaRPr lang="en-US" sz="3500">
                <a:solidFill>
                  <a:srgbClr val="111111"/>
                </a:solidFill>
                <a:latin typeface="Open Sauce Semi-Bold"/>
              </a:endParaRPr>
            </a:p>
            <a:p>
              <a:pPr marL="0" lvl="0" indent="0" algn="l">
                <a:lnSpc>
                  <a:spcPts val="4793"/>
                </a:lnSpc>
              </a:pPr>
              <a:endParaRPr lang="en-US" sz="3500">
                <a:solidFill>
                  <a:srgbClr val="111111"/>
                </a:solidFill>
                <a:latin typeface="Open Sauce Semi-Bold"/>
              </a:endParaRPr>
            </a:p>
          </p:txBody>
        </p:sp>
        <p:sp>
          <p:nvSpPr>
            <p:cNvPr id="6" name="TextBox 6"/>
            <p:cNvSpPr txBox="1"/>
            <p:nvPr/>
          </p:nvSpPr>
          <p:spPr>
            <a:xfrm>
              <a:off x="0" y="6667319"/>
              <a:ext cx="5260110" cy="1971316"/>
            </a:xfrm>
            <a:prstGeom prst="rect">
              <a:avLst/>
            </a:prstGeom>
          </p:spPr>
          <p:txBody>
            <a:bodyPr lIns="0" tIns="0" rIns="0" bIns="0" rtlCol="0" anchor="t">
              <a:spAutoFit/>
            </a:bodyPr>
            <a:lstStyle/>
            <a:p>
              <a:pPr marL="0" lvl="0" indent="0" algn="l">
                <a:lnSpc>
                  <a:spcPts val="12466"/>
                </a:lnSpc>
                <a:spcBef>
                  <a:spcPct val="0"/>
                </a:spcBef>
              </a:pPr>
              <a:endParaRPr/>
            </a:p>
          </p:txBody>
        </p:sp>
      </p:grpSp>
      <p:grpSp>
        <p:nvGrpSpPr>
          <p:cNvPr id="7" name="Group 7"/>
          <p:cNvGrpSpPr/>
          <p:nvPr/>
        </p:nvGrpSpPr>
        <p:grpSpPr>
          <a:xfrm>
            <a:off x="4687093" y="682589"/>
            <a:ext cx="9659570" cy="8921821"/>
            <a:chOff x="0" y="0"/>
            <a:chExt cx="12879426" cy="11895762"/>
          </a:xfrm>
        </p:grpSpPr>
        <p:sp>
          <p:nvSpPr>
            <p:cNvPr id="8" name="TextBox 8"/>
            <p:cNvSpPr txBox="1"/>
            <p:nvPr/>
          </p:nvSpPr>
          <p:spPr>
            <a:xfrm>
              <a:off x="0" y="47625"/>
              <a:ext cx="12879426" cy="8787828"/>
            </a:xfrm>
            <a:prstGeom prst="rect">
              <a:avLst/>
            </a:prstGeom>
          </p:spPr>
          <p:txBody>
            <a:bodyPr lIns="0" tIns="0" rIns="0" bIns="0" rtlCol="0" anchor="t">
              <a:spAutoFit/>
            </a:bodyPr>
            <a:lstStyle/>
            <a:p>
              <a:pPr algn="l">
                <a:lnSpc>
                  <a:spcPts val="6160"/>
                </a:lnSpc>
              </a:pPr>
              <a:endParaRPr/>
            </a:p>
            <a:p>
              <a:pPr algn="l">
                <a:lnSpc>
                  <a:spcPts val="6160"/>
                </a:lnSpc>
              </a:pPr>
              <a:endParaRPr/>
            </a:p>
            <a:p>
              <a:pPr algn="l">
                <a:lnSpc>
                  <a:spcPts val="6160"/>
                </a:lnSpc>
              </a:pPr>
              <a:endParaRPr/>
            </a:p>
            <a:p>
              <a:pPr algn="l">
                <a:lnSpc>
                  <a:spcPts val="6160"/>
                </a:lnSpc>
              </a:pPr>
              <a:endParaRPr/>
            </a:p>
            <a:p>
              <a:pPr algn="l">
                <a:lnSpc>
                  <a:spcPts val="6160"/>
                </a:lnSpc>
              </a:pPr>
              <a:endParaRPr/>
            </a:p>
            <a:p>
              <a:pPr algn="l">
                <a:lnSpc>
                  <a:spcPts val="9900"/>
                </a:lnSpc>
              </a:pPr>
              <a:r>
                <a:rPr lang="en-US" sz="9000">
                  <a:solidFill>
                    <a:srgbClr val="111111"/>
                  </a:solidFill>
                  <a:latin typeface="Open Sauce Semi-Bold"/>
                </a:rPr>
                <a:t>Introduction</a:t>
              </a:r>
            </a:p>
            <a:p>
              <a:pPr algn="l">
                <a:lnSpc>
                  <a:spcPts val="6160"/>
                </a:lnSpc>
              </a:pPr>
              <a:endParaRPr lang="en-US" sz="9000">
                <a:solidFill>
                  <a:srgbClr val="111111"/>
                </a:solidFill>
                <a:latin typeface="Open Sauce Semi-Bold"/>
              </a:endParaRPr>
            </a:p>
            <a:p>
              <a:pPr marL="0" lvl="0" indent="0" algn="l">
                <a:lnSpc>
                  <a:spcPts val="4903"/>
                </a:lnSpc>
              </a:pPr>
              <a:endParaRPr lang="en-US" sz="9000">
                <a:solidFill>
                  <a:srgbClr val="111111"/>
                </a:solidFill>
                <a:latin typeface="Open Sauce Semi-Bold"/>
              </a:endParaRPr>
            </a:p>
          </p:txBody>
        </p:sp>
        <p:sp>
          <p:nvSpPr>
            <p:cNvPr id="9" name="TextBox 9"/>
            <p:cNvSpPr txBox="1"/>
            <p:nvPr/>
          </p:nvSpPr>
          <p:spPr>
            <a:xfrm>
              <a:off x="0" y="9924446"/>
              <a:ext cx="12879426" cy="1971316"/>
            </a:xfrm>
            <a:prstGeom prst="rect">
              <a:avLst/>
            </a:prstGeom>
          </p:spPr>
          <p:txBody>
            <a:bodyPr lIns="0" tIns="0" rIns="0" bIns="0" rtlCol="0" anchor="t">
              <a:spAutoFit/>
            </a:bodyPr>
            <a:lstStyle/>
            <a:p>
              <a:pPr marL="0" lvl="0" indent="0" algn="l">
                <a:lnSpc>
                  <a:spcPts val="12466"/>
                </a:lnSpc>
                <a:spcBef>
                  <a:spcPct val="0"/>
                </a:spcBef>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491B4"/>
        </a:solidFill>
        <a:effectLst/>
      </p:bgPr>
    </p:bg>
    <p:spTree>
      <p:nvGrpSpPr>
        <p:cNvPr id="1" name=""/>
        <p:cNvGrpSpPr/>
        <p:nvPr/>
      </p:nvGrpSpPr>
      <p:grpSpPr>
        <a:xfrm>
          <a:off x="0" y="0"/>
          <a:ext cx="0" cy="0"/>
          <a:chOff x="0" y="0"/>
          <a:chExt cx="0" cy="0"/>
        </a:xfrm>
      </p:grpSpPr>
      <p:sp>
        <p:nvSpPr>
          <p:cNvPr id="2" name="TextBox 2"/>
          <p:cNvSpPr txBox="1"/>
          <p:nvPr/>
        </p:nvSpPr>
        <p:spPr>
          <a:xfrm>
            <a:off x="3262132" y="1471612"/>
            <a:ext cx="13569847" cy="10734675"/>
          </a:xfrm>
          <a:prstGeom prst="rect">
            <a:avLst/>
          </a:prstGeom>
        </p:spPr>
        <p:txBody>
          <a:bodyPr lIns="0" tIns="0" rIns="0" bIns="0" rtlCol="0" anchor="t">
            <a:spAutoFit/>
          </a:bodyPr>
          <a:lstStyle/>
          <a:p>
            <a:pPr algn="l">
              <a:lnSpc>
                <a:spcPts val="3684"/>
              </a:lnSpc>
            </a:pPr>
            <a:endParaRPr/>
          </a:p>
          <a:p>
            <a:pPr algn="l">
              <a:lnSpc>
                <a:spcPts val="3684"/>
              </a:lnSpc>
            </a:pPr>
            <a:endParaRPr/>
          </a:p>
          <a:p>
            <a:pPr algn="l">
              <a:lnSpc>
                <a:spcPts val="3684"/>
              </a:lnSpc>
            </a:pPr>
            <a:r>
              <a:rPr lang="en-US" sz="3070">
                <a:solidFill>
                  <a:srgbClr val="000000"/>
                </a:solidFill>
                <a:latin typeface="Open Sauce Bold"/>
              </a:rPr>
              <a:t>Future Perspectives:</a:t>
            </a:r>
          </a:p>
          <a:p>
            <a:pPr algn="l">
              <a:lnSpc>
                <a:spcPts val="3684"/>
              </a:lnSpc>
            </a:pPr>
            <a:endParaRPr lang="en-US" sz="3070">
              <a:solidFill>
                <a:srgbClr val="000000"/>
              </a:solidFill>
              <a:latin typeface="Open Sauce Bold"/>
            </a:endParaRPr>
          </a:p>
          <a:p>
            <a:pPr algn="l">
              <a:lnSpc>
                <a:spcPts val="3684"/>
              </a:lnSpc>
            </a:pPr>
            <a:r>
              <a:rPr lang="en-US" sz="3070">
                <a:solidFill>
                  <a:srgbClr val="000000"/>
                </a:solidFill>
                <a:latin typeface="Open Sauce Bold"/>
              </a:rPr>
              <a:t>Further Model Improvement: </a:t>
            </a:r>
          </a:p>
          <a:p>
            <a:pPr marL="662914" lvl="1" indent="-331457" algn="l">
              <a:lnSpc>
                <a:spcPts val="3684"/>
              </a:lnSpc>
              <a:buFont typeface="Arial"/>
              <a:buChar char="•"/>
            </a:pPr>
            <a:r>
              <a:rPr lang="en-US" sz="3070">
                <a:solidFill>
                  <a:srgbClr val="000000"/>
                </a:solidFill>
                <a:latin typeface="Open Sauce"/>
              </a:rPr>
              <a:t>While current results are promising, there is room for exploring more sophisticated machine learning techniques that could work synergistically with PCA to enhance both accuracy and interpretive power.</a:t>
            </a:r>
          </a:p>
          <a:p>
            <a:pPr algn="l">
              <a:lnSpc>
                <a:spcPts val="3684"/>
              </a:lnSpc>
            </a:pPr>
            <a:endParaRPr lang="en-US" sz="3070">
              <a:solidFill>
                <a:srgbClr val="000000"/>
              </a:solidFill>
              <a:latin typeface="Open Sauce"/>
            </a:endParaRPr>
          </a:p>
          <a:p>
            <a:pPr algn="l">
              <a:lnSpc>
                <a:spcPts val="3684"/>
              </a:lnSpc>
            </a:pPr>
            <a:r>
              <a:rPr lang="en-US" sz="3070">
                <a:solidFill>
                  <a:srgbClr val="000000"/>
                </a:solidFill>
                <a:latin typeface="Open Sauce"/>
              </a:rPr>
              <a:t>I</a:t>
            </a:r>
            <a:r>
              <a:rPr lang="en-US" sz="3070">
                <a:solidFill>
                  <a:srgbClr val="000000"/>
                </a:solidFill>
                <a:latin typeface="Open Sauce Bold"/>
              </a:rPr>
              <a:t>ntegration into Healthcare: </a:t>
            </a:r>
          </a:p>
          <a:p>
            <a:pPr marL="662914" lvl="1" indent="-331457" algn="l">
              <a:lnSpc>
                <a:spcPts val="3684"/>
              </a:lnSpc>
              <a:buFont typeface="Arial"/>
              <a:buChar char="•"/>
            </a:pPr>
            <a:r>
              <a:rPr lang="en-US" sz="3070">
                <a:solidFill>
                  <a:srgbClr val="000000"/>
                </a:solidFill>
                <a:latin typeface="Open Sauce"/>
              </a:rPr>
              <a:t>Encourage pilot studies to integrate these models into clinical workflows, assessing their practical impact and user acceptance in real-world settings.</a:t>
            </a:r>
          </a:p>
          <a:p>
            <a:pPr algn="l">
              <a:lnSpc>
                <a:spcPts val="3684"/>
              </a:lnSpc>
            </a:pPr>
            <a:endParaRPr lang="en-US" sz="3070">
              <a:solidFill>
                <a:srgbClr val="000000"/>
              </a:solidFill>
              <a:latin typeface="Open Sauce"/>
            </a:endParaRPr>
          </a:p>
          <a:p>
            <a:pPr algn="l">
              <a:lnSpc>
                <a:spcPts val="3684"/>
              </a:lnSpc>
            </a:pPr>
            <a:endParaRPr lang="en-US" sz="3070">
              <a:solidFill>
                <a:srgbClr val="000000"/>
              </a:solidFill>
              <a:latin typeface="Open Sauce"/>
            </a:endParaRPr>
          </a:p>
          <a:p>
            <a:pPr algn="l">
              <a:lnSpc>
                <a:spcPts val="3684"/>
              </a:lnSpc>
            </a:pPr>
            <a:endParaRPr lang="en-US" sz="3070">
              <a:solidFill>
                <a:srgbClr val="000000"/>
              </a:solidFill>
              <a:latin typeface="Open Sauce"/>
            </a:endParaRPr>
          </a:p>
          <a:p>
            <a:pPr algn="l">
              <a:lnSpc>
                <a:spcPts val="3684"/>
              </a:lnSpc>
            </a:pPr>
            <a:endParaRPr lang="en-US" sz="3070">
              <a:solidFill>
                <a:srgbClr val="000000"/>
              </a:solidFill>
              <a:latin typeface="Open Sauce"/>
            </a:endParaRPr>
          </a:p>
          <a:p>
            <a:pPr algn="l">
              <a:lnSpc>
                <a:spcPts val="3684"/>
              </a:lnSpc>
            </a:pPr>
            <a:endParaRPr lang="en-US" sz="3070">
              <a:solidFill>
                <a:srgbClr val="000000"/>
              </a:solidFill>
              <a:latin typeface="Open Sauce"/>
            </a:endParaRPr>
          </a:p>
          <a:p>
            <a:pPr algn="l">
              <a:lnSpc>
                <a:spcPts val="3684"/>
              </a:lnSpc>
            </a:pPr>
            <a:endParaRPr lang="en-US" sz="3070">
              <a:solidFill>
                <a:srgbClr val="000000"/>
              </a:solidFill>
              <a:latin typeface="Open Sauce"/>
            </a:endParaRPr>
          </a:p>
          <a:p>
            <a:pPr algn="l">
              <a:lnSpc>
                <a:spcPts val="3684"/>
              </a:lnSpc>
            </a:pPr>
            <a:endParaRPr lang="en-US" sz="3070">
              <a:solidFill>
                <a:srgbClr val="000000"/>
              </a:solidFill>
              <a:latin typeface="Open Sauce"/>
            </a:endParaRPr>
          </a:p>
          <a:p>
            <a:pPr algn="l">
              <a:lnSpc>
                <a:spcPts val="3684"/>
              </a:lnSpc>
              <a:spcBef>
                <a:spcPct val="0"/>
              </a:spcBef>
            </a:pPr>
            <a:endParaRPr lang="en-US" sz="3070">
              <a:solidFill>
                <a:srgbClr val="000000"/>
              </a:solidFill>
              <a:latin typeface="Open Sauce"/>
            </a:endParaRPr>
          </a:p>
          <a:p>
            <a:pPr marL="0" lvl="0" indent="0" algn="l">
              <a:lnSpc>
                <a:spcPts val="3684"/>
              </a:lnSpc>
              <a:spcBef>
                <a:spcPct val="0"/>
              </a:spcBef>
            </a:pPr>
            <a:endParaRPr lang="en-US" sz="3070">
              <a:solidFill>
                <a:srgbClr val="000000"/>
              </a:solidFill>
              <a:latin typeface="Open Sauce"/>
            </a:endParaRPr>
          </a:p>
        </p:txBody>
      </p:sp>
      <p:grpSp>
        <p:nvGrpSpPr>
          <p:cNvPr id="3" name="Group 3"/>
          <p:cNvGrpSpPr/>
          <p:nvPr/>
        </p:nvGrpSpPr>
        <p:grpSpPr>
          <a:xfrm>
            <a:off x="-476044" y="-77817"/>
            <a:ext cx="4787170" cy="5739035"/>
            <a:chOff x="0" y="0"/>
            <a:chExt cx="1063515" cy="1274980"/>
          </a:xfrm>
        </p:grpSpPr>
        <p:sp>
          <p:nvSpPr>
            <p:cNvPr id="4" name="Freeform 4"/>
            <p:cNvSpPr/>
            <p:nvPr/>
          </p:nvSpPr>
          <p:spPr>
            <a:xfrm>
              <a:off x="0" y="0"/>
              <a:ext cx="1063515" cy="1274980"/>
            </a:xfrm>
            <a:custGeom>
              <a:avLst/>
              <a:gdLst/>
              <a:ahLst/>
              <a:cxnLst/>
              <a:rect l="l" t="t" r="r" b="b"/>
              <a:pathLst>
                <a:path w="1063515" h="1274980">
                  <a:moveTo>
                    <a:pt x="64689" y="0"/>
                  </a:moveTo>
                  <a:lnTo>
                    <a:pt x="998826" y="0"/>
                  </a:lnTo>
                  <a:cubicBezTo>
                    <a:pt x="1034552" y="0"/>
                    <a:pt x="1063515" y="28962"/>
                    <a:pt x="1063515" y="64689"/>
                  </a:cubicBezTo>
                  <a:lnTo>
                    <a:pt x="1063515" y="1210292"/>
                  </a:lnTo>
                  <a:cubicBezTo>
                    <a:pt x="1063515" y="1246018"/>
                    <a:pt x="1034552" y="1274980"/>
                    <a:pt x="998826" y="1274980"/>
                  </a:cubicBezTo>
                  <a:lnTo>
                    <a:pt x="64689" y="1274980"/>
                  </a:lnTo>
                  <a:cubicBezTo>
                    <a:pt x="28962" y="1274980"/>
                    <a:pt x="0" y="1246018"/>
                    <a:pt x="0" y="1210292"/>
                  </a:cubicBezTo>
                  <a:lnTo>
                    <a:pt x="0" y="64689"/>
                  </a:lnTo>
                  <a:cubicBezTo>
                    <a:pt x="0" y="28962"/>
                    <a:pt x="28962" y="0"/>
                    <a:pt x="64689" y="0"/>
                  </a:cubicBezTo>
                  <a:close/>
                </a:path>
              </a:pathLst>
            </a:custGeom>
            <a:blipFill>
              <a:blip r:embed="rId2"/>
              <a:stretch>
                <a:fillRect t="-18955" r="23574" b="17294"/>
              </a:stretch>
            </a:blipFill>
          </p:spPr>
          <p:txBody>
            <a:bodyPr/>
            <a:lstStyle/>
            <a:p>
              <a:endParaRPr lang="en-US"/>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491B4"/>
        </a:solidFill>
        <a:effectLst/>
      </p:bgPr>
    </p:bg>
    <p:spTree>
      <p:nvGrpSpPr>
        <p:cNvPr id="1" name=""/>
        <p:cNvGrpSpPr/>
        <p:nvPr/>
      </p:nvGrpSpPr>
      <p:grpSpPr>
        <a:xfrm>
          <a:off x="0" y="0"/>
          <a:ext cx="0" cy="0"/>
          <a:chOff x="0" y="0"/>
          <a:chExt cx="0" cy="0"/>
        </a:xfrm>
      </p:grpSpPr>
      <p:sp>
        <p:nvSpPr>
          <p:cNvPr id="2" name="Freeform 2"/>
          <p:cNvSpPr/>
          <p:nvPr/>
        </p:nvSpPr>
        <p:spPr>
          <a:xfrm>
            <a:off x="11500707" y="7878784"/>
            <a:ext cx="11517185" cy="2408216"/>
          </a:xfrm>
          <a:custGeom>
            <a:avLst/>
            <a:gdLst/>
            <a:ahLst/>
            <a:cxnLst/>
            <a:rect l="l" t="t" r="r" b="b"/>
            <a:pathLst>
              <a:path w="11517185" h="2408216">
                <a:moveTo>
                  <a:pt x="0" y="0"/>
                </a:moveTo>
                <a:lnTo>
                  <a:pt x="11517186" y="0"/>
                </a:lnTo>
                <a:lnTo>
                  <a:pt x="11517186" y="2408216"/>
                </a:lnTo>
                <a:lnTo>
                  <a:pt x="0" y="2408216"/>
                </a:lnTo>
                <a:lnTo>
                  <a:pt x="0" y="0"/>
                </a:lnTo>
                <a:close/>
              </a:path>
            </a:pathLst>
          </a:custGeom>
          <a:blipFill>
            <a:blip r:embed="rId2"/>
            <a:stretch>
              <a:fillRect b="-297342"/>
            </a:stretch>
          </a:blipFill>
        </p:spPr>
        <p:txBody>
          <a:bodyPr/>
          <a:lstStyle/>
          <a:p>
            <a:endParaRPr lang="en-US"/>
          </a:p>
        </p:txBody>
      </p:sp>
      <p:sp>
        <p:nvSpPr>
          <p:cNvPr id="3" name="Freeform 3"/>
          <p:cNvSpPr/>
          <p:nvPr/>
        </p:nvSpPr>
        <p:spPr>
          <a:xfrm>
            <a:off x="17003587" y="1028700"/>
            <a:ext cx="255713" cy="63928"/>
          </a:xfrm>
          <a:custGeom>
            <a:avLst/>
            <a:gdLst/>
            <a:ahLst/>
            <a:cxnLst/>
            <a:rect l="l" t="t" r="r" b="b"/>
            <a:pathLst>
              <a:path w="255713" h="63928">
                <a:moveTo>
                  <a:pt x="0" y="0"/>
                </a:moveTo>
                <a:lnTo>
                  <a:pt x="255713" y="0"/>
                </a:lnTo>
                <a:lnTo>
                  <a:pt x="255713" y="63928"/>
                </a:lnTo>
                <a:lnTo>
                  <a:pt x="0" y="639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4932645" y="0"/>
            <a:ext cx="11517185" cy="2408216"/>
          </a:xfrm>
          <a:custGeom>
            <a:avLst/>
            <a:gdLst/>
            <a:ahLst/>
            <a:cxnLst/>
            <a:rect l="l" t="t" r="r" b="b"/>
            <a:pathLst>
              <a:path w="11517185" h="2408216">
                <a:moveTo>
                  <a:pt x="0" y="0"/>
                </a:moveTo>
                <a:lnTo>
                  <a:pt x="11517185" y="0"/>
                </a:lnTo>
                <a:lnTo>
                  <a:pt x="11517185" y="2408216"/>
                </a:lnTo>
                <a:lnTo>
                  <a:pt x="0" y="2408216"/>
                </a:lnTo>
                <a:lnTo>
                  <a:pt x="0" y="0"/>
                </a:lnTo>
                <a:close/>
              </a:path>
            </a:pathLst>
          </a:custGeom>
          <a:blipFill>
            <a:blip r:embed="rId2"/>
            <a:stretch>
              <a:fillRect t="-297342"/>
            </a:stretch>
          </a:blipFill>
        </p:spPr>
        <p:txBody>
          <a:bodyPr/>
          <a:lstStyle/>
          <a:p>
            <a:endParaRPr lang="en-US"/>
          </a:p>
        </p:txBody>
      </p:sp>
      <p:sp>
        <p:nvSpPr>
          <p:cNvPr id="5" name="Freeform 5"/>
          <p:cNvSpPr/>
          <p:nvPr/>
        </p:nvSpPr>
        <p:spPr>
          <a:xfrm>
            <a:off x="1028700" y="2709476"/>
            <a:ext cx="8318052" cy="5547101"/>
          </a:xfrm>
          <a:custGeom>
            <a:avLst/>
            <a:gdLst/>
            <a:ahLst/>
            <a:cxnLst/>
            <a:rect l="l" t="t" r="r" b="b"/>
            <a:pathLst>
              <a:path w="8318052" h="5547101">
                <a:moveTo>
                  <a:pt x="0" y="0"/>
                </a:moveTo>
                <a:lnTo>
                  <a:pt x="8318052" y="0"/>
                </a:lnTo>
                <a:lnTo>
                  <a:pt x="8318052" y="5547101"/>
                </a:lnTo>
                <a:lnTo>
                  <a:pt x="0" y="5547101"/>
                </a:lnTo>
                <a:lnTo>
                  <a:pt x="0" y="0"/>
                </a:lnTo>
                <a:close/>
              </a:path>
            </a:pathLst>
          </a:custGeom>
          <a:blipFill>
            <a:blip r:embed="rId5"/>
            <a:stretch>
              <a:fillRect l="-3349" r="-3349"/>
            </a:stretch>
          </a:blipFill>
        </p:spPr>
        <p:txBody>
          <a:bodyPr/>
          <a:lstStyle/>
          <a:p>
            <a:endParaRPr lang="en-US"/>
          </a:p>
        </p:txBody>
      </p:sp>
      <p:sp>
        <p:nvSpPr>
          <p:cNvPr id="6" name="Freeform 6"/>
          <p:cNvSpPr/>
          <p:nvPr/>
        </p:nvSpPr>
        <p:spPr>
          <a:xfrm>
            <a:off x="12520092" y="8054192"/>
            <a:ext cx="1494187" cy="2057400"/>
          </a:xfrm>
          <a:custGeom>
            <a:avLst/>
            <a:gdLst/>
            <a:ahLst/>
            <a:cxnLst/>
            <a:rect l="l" t="t" r="r" b="b"/>
            <a:pathLst>
              <a:path w="1494187" h="2057400">
                <a:moveTo>
                  <a:pt x="0" y="0"/>
                </a:moveTo>
                <a:lnTo>
                  <a:pt x="1494186" y="0"/>
                </a:lnTo>
                <a:lnTo>
                  <a:pt x="1494186"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7" name="Group 7"/>
          <p:cNvGrpSpPr/>
          <p:nvPr/>
        </p:nvGrpSpPr>
        <p:grpSpPr>
          <a:xfrm>
            <a:off x="10370853" y="3811502"/>
            <a:ext cx="6888447" cy="2663996"/>
            <a:chOff x="0" y="0"/>
            <a:chExt cx="9184596" cy="3551995"/>
          </a:xfrm>
        </p:grpSpPr>
        <p:sp>
          <p:nvSpPr>
            <p:cNvPr id="8" name="TextBox 8"/>
            <p:cNvSpPr txBox="1"/>
            <p:nvPr/>
          </p:nvSpPr>
          <p:spPr>
            <a:xfrm>
              <a:off x="0" y="3102204"/>
              <a:ext cx="9184596" cy="449790"/>
            </a:xfrm>
            <a:prstGeom prst="rect">
              <a:avLst/>
            </a:prstGeom>
          </p:spPr>
          <p:txBody>
            <a:bodyPr lIns="0" tIns="0" rIns="0" bIns="0" rtlCol="0" anchor="t">
              <a:spAutoFit/>
            </a:bodyPr>
            <a:lstStyle/>
            <a:p>
              <a:pPr marL="0" lvl="0" indent="0" algn="l">
                <a:lnSpc>
                  <a:spcPts val="2800"/>
                </a:lnSpc>
                <a:spcBef>
                  <a:spcPct val="0"/>
                </a:spcBef>
              </a:pPr>
              <a:r>
                <a:rPr lang="en-US" sz="2000" u="none">
                  <a:solidFill>
                    <a:srgbClr val="111111"/>
                  </a:solidFill>
                  <a:latin typeface="Open Sauce"/>
                </a:rPr>
                <a:t>DR. SUSAN LOVE</a:t>
              </a:r>
            </a:p>
          </p:txBody>
        </p:sp>
        <p:sp>
          <p:nvSpPr>
            <p:cNvPr id="9" name="TextBox 9"/>
            <p:cNvSpPr txBox="1"/>
            <p:nvPr/>
          </p:nvSpPr>
          <p:spPr>
            <a:xfrm>
              <a:off x="0" y="0"/>
              <a:ext cx="9184596" cy="2514600"/>
            </a:xfrm>
            <a:prstGeom prst="rect">
              <a:avLst/>
            </a:prstGeom>
          </p:spPr>
          <p:txBody>
            <a:bodyPr lIns="0" tIns="0" rIns="0" bIns="0" rtlCol="0" anchor="t">
              <a:spAutoFit/>
            </a:bodyPr>
            <a:lstStyle/>
            <a:p>
              <a:pPr marL="0" lvl="0" indent="0" algn="l">
                <a:lnSpc>
                  <a:spcPts val="7440"/>
                </a:lnSpc>
                <a:spcBef>
                  <a:spcPct val="0"/>
                </a:spcBef>
              </a:pPr>
              <a:r>
                <a:rPr lang="en-US" sz="6200" u="none">
                  <a:solidFill>
                    <a:srgbClr val="111111"/>
                  </a:solidFill>
                  <a:latin typeface="Open Sauce Semi-Bold"/>
                </a:rPr>
                <a:t>"Early detection saves lives"</a:t>
              </a:r>
            </a:p>
          </p:txBody>
        </p:sp>
      </p:grpSp>
      <p:sp>
        <p:nvSpPr>
          <p:cNvPr id="10" name="TextBox 10"/>
          <p:cNvSpPr txBox="1"/>
          <p:nvPr/>
        </p:nvSpPr>
        <p:spPr>
          <a:xfrm>
            <a:off x="6810427" y="8678678"/>
            <a:ext cx="14407702" cy="1800225"/>
          </a:xfrm>
          <a:prstGeom prst="rect">
            <a:avLst/>
          </a:prstGeom>
        </p:spPr>
        <p:txBody>
          <a:bodyPr lIns="0" tIns="0" rIns="0" bIns="0" rtlCol="0" anchor="t">
            <a:spAutoFit/>
          </a:bodyPr>
          <a:lstStyle/>
          <a:p>
            <a:pPr algn="l">
              <a:lnSpc>
                <a:spcPts val="8399"/>
              </a:lnSpc>
            </a:pPr>
            <a:r>
              <a:rPr lang="en-US" sz="6999">
                <a:solidFill>
                  <a:srgbClr val="000000"/>
                </a:solidFill>
                <a:latin typeface="Open Sauce Bold"/>
              </a:rPr>
              <a:t>THANK YOU </a:t>
            </a:r>
          </a:p>
          <a:p>
            <a:pPr algn="l">
              <a:lnSpc>
                <a:spcPts val="2964"/>
              </a:lnSpc>
            </a:pPr>
            <a:endParaRPr lang="en-US" sz="6999">
              <a:solidFill>
                <a:srgbClr val="000000"/>
              </a:solidFill>
              <a:latin typeface="Open Sauce Bold"/>
            </a:endParaRPr>
          </a:p>
          <a:p>
            <a:pPr marL="0" lvl="0" indent="0" algn="l">
              <a:lnSpc>
                <a:spcPts val="2964"/>
              </a:lnSpc>
              <a:spcBef>
                <a:spcPct val="0"/>
              </a:spcBef>
            </a:pPr>
            <a:endParaRPr lang="en-US" sz="6999">
              <a:solidFill>
                <a:srgbClr val="000000"/>
              </a:solidFill>
              <a:latin typeface="Open Sauce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91B4"/>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255713" cy="63928"/>
          </a:xfrm>
          <a:custGeom>
            <a:avLst/>
            <a:gdLst/>
            <a:ahLst/>
            <a:cxnLst/>
            <a:rect l="l" t="t" r="r" b="b"/>
            <a:pathLst>
              <a:path w="255713" h="63928">
                <a:moveTo>
                  <a:pt x="0" y="0"/>
                </a:moveTo>
                <a:lnTo>
                  <a:pt x="255713" y="0"/>
                </a:lnTo>
                <a:lnTo>
                  <a:pt x="255713" y="63928"/>
                </a:lnTo>
                <a:lnTo>
                  <a:pt x="0" y="639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1794675" y="726514"/>
            <a:ext cx="4012847" cy="4136956"/>
          </a:xfrm>
          <a:custGeom>
            <a:avLst/>
            <a:gdLst/>
            <a:ahLst/>
            <a:cxnLst/>
            <a:rect l="l" t="t" r="r" b="b"/>
            <a:pathLst>
              <a:path w="4012847" h="4136956">
                <a:moveTo>
                  <a:pt x="0" y="0"/>
                </a:moveTo>
                <a:lnTo>
                  <a:pt x="4012847" y="0"/>
                </a:lnTo>
                <a:lnTo>
                  <a:pt x="4012847" y="4136955"/>
                </a:lnTo>
                <a:lnTo>
                  <a:pt x="0" y="41369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1657622" y="1707995"/>
            <a:ext cx="9023204" cy="2971800"/>
          </a:xfrm>
          <a:prstGeom prst="rect">
            <a:avLst/>
          </a:prstGeom>
        </p:spPr>
        <p:txBody>
          <a:bodyPr lIns="0" tIns="0" rIns="0" bIns="0" rtlCol="0" anchor="t">
            <a:spAutoFit/>
          </a:bodyPr>
          <a:lstStyle/>
          <a:p>
            <a:pPr marL="0" lvl="0" indent="0" algn="l">
              <a:lnSpc>
                <a:spcPts val="4084"/>
              </a:lnSpc>
              <a:spcBef>
                <a:spcPct val="0"/>
              </a:spcBef>
            </a:pPr>
            <a:endParaRPr/>
          </a:p>
          <a:p>
            <a:pPr marL="0" lvl="0" indent="0" algn="l">
              <a:lnSpc>
                <a:spcPts val="4084"/>
              </a:lnSpc>
              <a:spcBef>
                <a:spcPct val="0"/>
              </a:spcBef>
            </a:pPr>
            <a:r>
              <a:rPr lang="en-US" sz="3403" u="none">
                <a:solidFill>
                  <a:srgbClr val="000000"/>
                </a:solidFill>
                <a:latin typeface="Open Sauce Semi-Bold"/>
              </a:rPr>
              <a:t>Motivation:</a:t>
            </a:r>
          </a:p>
          <a:p>
            <a:pPr marL="0" lvl="0" indent="0" algn="l">
              <a:lnSpc>
                <a:spcPts val="3124"/>
              </a:lnSpc>
              <a:spcBef>
                <a:spcPct val="0"/>
              </a:spcBef>
            </a:pPr>
            <a:endParaRPr lang="en-US" sz="3403" u="none">
              <a:solidFill>
                <a:srgbClr val="000000"/>
              </a:solidFill>
              <a:latin typeface="Open Sauce Semi-Bold"/>
            </a:endParaRPr>
          </a:p>
          <a:p>
            <a:pPr marL="0" lvl="0" indent="0" algn="l">
              <a:lnSpc>
                <a:spcPts val="3124"/>
              </a:lnSpc>
              <a:spcBef>
                <a:spcPct val="0"/>
              </a:spcBef>
            </a:pPr>
            <a:r>
              <a:rPr lang="en-US" sz="2603" u="none">
                <a:solidFill>
                  <a:srgbClr val="000000"/>
                </a:solidFill>
                <a:latin typeface="Open Sauce"/>
              </a:rPr>
              <a:t>The high prevalence and variability of breast cancer make diagnosis challenging yet critical for effective treatment.</a:t>
            </a:r>
          </a:p>
          <a:p>
            <a:pPr marL="0" lvl="0" indent="0" algn="l">
              <a:lnSpc>
                <a:spcPts val="3124"/>
              </a:lnSpc>
              <a:spcBef>
                <a:spcPct val="0"/>
              </a:spcBef>
            </a:pPr>
            <a:endParaRPr lang="en-US" sz="2603" u="none">
              <a:solidFill>
                <a:srgbClr val="000000"/>
              </a:solidFill>
              <a:latin typeface="Open Sauce"/>
            </a:endParaRPr>
          </a:p>
        </p:txBody>
      </p:sp>
      <p:sp>
        <p:nvSpPr>
          <p:cNvPr id="5" name="TextBox 5"/>
          <p:cNvSpPr txBox="1"/>
          <p:nvPr/>
        </p:nvSpPr>
        <p:spPr>
          <a:xfrm>
            <a:off x="7205233" y="5924940"/>
            <a:ext cx="10054067" cy="2971800"/>
          </a:xfrm>
          <a:prstGeom prst="rect">
            <a:avLst/>
          </a:prstGeom>
        </p:spPr>
        <p:txBody>
          <a:bodyPr lIns="0" tIns="0" rIns="0" bIns="0" rtlCol="0" anchor="t">
            <a:spAutoFit/>
          </a:bodyPr>
          <a:lstStyle/>
          <a:p>
            <a:pPr marL="0" lvl="0" indent="0" algn="l">
              <a:lnSpc>
                <a:spcPts val="4084"/>
              </a:lnSpc>
              <a:spcBef>
                <a:spcPct val="0"/>
              </a:spcBef>
            </a:pPr>
            <a:endParaRPr/>
          </a:p>
          <a:p>
            <a:pPr marL="0" lvl="0" indent="0" algn="l">
              <a:lnSpc>
                <a:spcPts val="4084"/>
              </a:lnSpc>
              <a:spcBef>
                <a:spcPct val="0"/>
              </a:spcBef>
            </a:pPr>
            <a:r>
              <a:rPr lang="en-US" sz="3403" u="none">
                <a:solidFill>
                  <a:srgbClr val="000000"/>
                </a:solidFill>
                <a:latin typeface="Open Sauce Semi-Bold"/>
              </a:rPr>
              <a:t>Significance:</a:t>
            </a:r>
          </a:p>
          <a:p>
            <a:pPr marL="0" lvl="0" indent="0" algn="l">
              <a:lnSpc>
                <a:spcPts val="3124"/>
              </a:lnSpc>
              <a:spcBef>
                <a:spcPct val="0"/>
              </a:spcBef>
            </a:pPr>
            <a:endParaRPr lang="en-US" sz="3403" u="none">
              <a:solidFill>
                <a:srgbClr val="000000"/>
              </a:solidFill>
              <a:latin typeface="Open Sauce Semi-Bold"/>
            </a:endParaRPr>
          </a:p>
          <a:p>
            <a:pPr marL="0" lvl="0" indent="0" algn="l">
              <a:lnSpc>
                <a:spcPts val="3124"/>
              </a:lnSpc>
              <a:spcBef>
                <a:spcPct val="0"/>
              </a:spcBef>
            </a:pPr>
            <a:r>
              <a:rPr lang="en-US" sz="2603" u="none">
                <a:solidFill>
                  <a:srgbClr val="000000"/>
                </a:solidFill>
                <a:latin typeface="Open Sauce"/>
              </a:rPr>
              <a:t>Utilizing PCA and clustering techniques can significantly refine diagnostic accuracy and help in understanding tumor characteristics, aiding in personalized treatment approaches</a:t>
            </a:r>
            <a:r>
              <a:rPr lang="en-US" sz="2603" u="none">
                <a:solidFill>
                  <a:srgbClr val="000000"/>
                </a:solidFill>
                <a:latin typeface="Open Sauce Semi-Bold"/>
              </a:rPr>
              <a:t>.</a:t>
            </a:r>
          </a:p>
          <a:p>
            <a:pPr marL="0" lvl="0" indent="0" algn="l">
              <a:lnSpc>
                <a:spcPts val="3124"/>
              </a:lnSpc>
              <a:spcBef>
                <a:spcPct val="0"/>
              </a:spcBef>
            </a:pPr>
            <a:endParaRPr lang="en-US" sz="2603" u="none">
              <a:solidFill>
                <a:srgbClr val="000000"/>
              </a:solidFill>
              <a:latin typeface="Open Sauce Semi-Bold"/>
            </a:endParaRPr>
          </a:p>
        </p:txBody>
      </p:sp>
      <p:sp>
        <p:nvSpPr>
          <p:cNvPr id="6" name="Freeform 6"/>
          <p:cNvSpPr/>
          <p:nvPr/>
        </p:nvSpPr>
        <p:spPr>
          <a:xfrm>
            <a:off x="2265855" y="5348678"/>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91B4"/>
        </a:solidFill>
        <a:effectLst/>
      </p:bgPr>
    </p:bg>
    <p:spTree>
      <p:nvGrpSpPr>
        <p:cNvPr id="1" name=""/>
        <p:cNvGrpSpPr/>
        <p:nvPr/>
      </p:nvGrpSpPr>
      <p:grpSpPr>
        <a:xfrm>
          <a:off x="0" y="0"/>
          <a:ext cx="0" cy="0"/>
          <a:chOff x="0" y="0"/>
          <a:chExt cx="0" cy="0"/>
        </a:xfrm>
      </p:grpSpPr>
      <p:sp>
        <p:nvSpPr>
          <p:cNvPr id="2" name="TextBox 2"/>
          <p:cNvSpPr txBox="1"/>
          <p:nvPr/>
        </p:nvSpPr>
        <p:spPr>
          <a:xfrm>
            <a:off x="6589279" y="2065602"/>
            <a:ext cx="9023204" cy="3343275"/>
          </a:xfrm>
          <a:prstGeom prst="rect">
            <a:avLst/>
          </a:prstGeom>
        </p:spPr>
        <p:txBody>
          <a:bodyPr lIns="0" tIns="0" rIns="0" bIns="0" rtlCol="0" anchor="t">
            <a:spAutoFit/>
          </a:bodyPr>
          <a:lstStyle/>
          <a:p>
            <a:pPr marL="0" lvl="0" indent="0" algn="l">
              <a:lnSpc>
                <a:spcPts val="4084"/>
              </a:lnSpc>
              <a:spcBef>
                <a:spcPct val="0"/>
              </a:spcBef>
            </a:pPr>
            <a:endParaRPr/>
          </a:p>
          <a:p>
            <a:pPr algn="l">
              <a:lnSpc>
                <a:spcPts val="4084"/>
              </a:lnSpc>
              <a:spcBef>
                <a:spcPct val="0"/>
              </a:spcBef>
            </a:pPr>
            <a:r>
              <a:rPr lang="en-US" sz="3403" u="none">
                <a:solidFill>
                  <a:srgbClr val="000000"/>
                </a:solidFill>
                <a:latin typeface="Open Sauce"/>
              </a:rPr>
              <a:t>Comprehensive analysis using dimensionality reduction and clustering on diagnostic data.</a:t>
            </a:r>
          </a:p>
          <a:p>
            <a:pPr algn="l">
              <a:lnSpc>
                <a:spcPts val="4084"/>
              </a:lnSpc>
              <a:spcBef>
                <a:spcPct val="0"/>
              </a:spcBef>
            </a:pPr>
            <a:endParaRPr lang="en-US" sz="3403" u="none">
              <a:solidFill>
                <a:srgbClr val="000000"/>
              </a:solidFill>
              <a:latin typeface="Open Sauce"/>
            </a:endParaRPr>
          </a:p>
          <a:p>
            <a:pPr marL="0" lvl="0" indent="0" algn="l">
              <a:lnSpc>
                <a:spcPts val="3124"/>
              </a:lnSpc>
              <a:spcBef>
                <a:spcPct val="0"/>
              </a:spcBef>
            </a:pPr>
            <a:endParaRPr lang="en-US" sz="3403" u="none">
              <a:solidFill>
                <a:srgbClr val="000000"/>
              </a:solidFill>
              <a:latin typeface="Open Sauce"/>
            </a:endParaRPr>
          </a:p>
          <a:p>
            <a:pPr marL="0" lvl="0" indent="0" algn="l">
              <a:lnSpc>
                <a:spcPts val="3124"/>
              </a:lnSpc>
              <a:spcBef>
                <a:spcPct val="0"/>
              </a:spcBef>
            </a:pPr>
            <a:endParaRPr lang="en-US" sz="3403" u="none">
              <a:solidFill>
                <a:srgbClr val="000000"/>
              </a:solidFill>
              <a:latin typeface="Open Sauce"/>
            </a:endParaRPr>
          </a:p>
        </p:txBody>
      </p:sp>
      <p:grpSp>
        <p:nvGrpSpPr>
          <p:cNvPr id="3" name="Group 3"/>
          <p:cNvGrpSpPr/>
          <p:nvPr/>
        </p:nvGrpSpPr>
        <p:grpSpPr>
          <a:xfrm>
            <a:off x="1028700" y="2056077"/>
            <a:ext cx="5004158" cy="2573463"/>
            <a:chOff x="0" y="0"/>
            <a:chExt cx="2608814" cy="1341622"/>
          </a:xfrm>
        </p:grpSpPr>
        <p:sp>
          <p:nvSpPr>
            <p:cNvPr id="4" name="Freeform 4"/>
            <p:cNvSpPr/>
            <p:nvPr/>
          </p:nvSpPr>
          <p:spPr>
            <a:xfrm>
              <a:off x="0" y="0"/>
              <a:ext cx="2608814" cy="1341622"/>
            </a:xfrm>
            <a:custGeom>
              <a:avLst/>
              <a:gdLst/>
              <a:ahLst/>
              <a:cxnLst/>
              <a:rect l="l" t="t" r="r" b="b"/>
              <a:pathLst>
                <a:path w="2608814" h="1341622">
                  <a:moveTo>
                    <a:pt x="2484354" y="1341622"/>
                  </a:moveTo>
                  <a:lnTo>
                    <a:pt x="124460" y="1341622"/>
                  </a:lnTo>
                  <a:cubicBezTo>
                    <a:pt x="55880" y="1341622"/>
                    <a:pt x="0" y="1285742"/>
                    <a:pt x="0" y="1217162"/>
                  </a:cubicBezTo>
                  <a:lnTo>
                    <a:pt x="0" y="124460"/>
                  </a:lnTo>
                  <a:cubicBezTo>
                    <a:pt x="0" y="55880"/>
                    <a:pt x="55880" y="0"/>
                    <a:pt x="124460" y="0"/>
                  </a:cubicBezTo>
                  <a:lnTo>
                    <a:pt x="2484354" y="0"/>
                  </a:lnTo>
                  <a:cubicBezTo>
                    <a:pt x="2552934" y="0"/>
                    <a:pt x="2608814" y="55880"/>
                    <a:pt x="2608814" y="124460"/>
                  </a:cubicBezTo>
                  <a:lnTo>
                    <a:pt x="2608814" y="1217162"/>
                  </a:lnTo>
                  <a:cubicBezTo>
                    <a:pt x="2608814" y="1285742"/>
                    <a:pt x="2552934" y="1341622"/>
                    <a:pt x="2484354" y="1341622"/>
                  </a:cubicBezTo>
                  <a:close/>
                </a:path>
              </a:pathLst>
            </a:custGeom>
            <a:solidFill>
              <a:srgbClr val="A66172"/>
            </a:solidFill>
          </p:spPr>
          <p:txBody>
            <a:bodyPr/>
            <a:lstStyle/>
            <a:p>
              <a:endParaRPr lang="en-US"/>
            </a:p>
          </p:txBody>
        </p:sp>
      </p:grpSp>
      <p:sp>
        <p:nvSpPr>
          <p:cNvPr id="5" name="TextBox 5"/>
          <p:cNvSpPr txBox="1"/>
          <p:nvPr/>
        </p:nvSpPr>
        <p:spPr>
          <a:xfrm>
            <a:off x="1284413" y="3052101"/>
            <a:ext cx="4509629" cy="1104900"/>
          </a:xfrm>
          <a:prstGeom prst="rect">
            <a:avLst/>
          </a:prstGeom>
        </p:spPr>
        <p:txBody>
          <a:bodyPr lIns="0" tIns="0" rIns="0" bIns="0" rtlCol="0" anchor="t">
            <a:spAutoFit/>
          </a:bodyPr>
          <a:lstStyle/>
          <a:p>
            <a:pPr algn="l">
              <a:lnSpc>
                <a:spcPts val="5688"/>
              </a:lnSpc>
              <a:spcBef>
                <a:spcPct val="0"/>
              </a:spcBef>
            </a:pPr>
            <a:r>
              <a:rPr lang="en-US" sz="4740" u="none">
                <a:solidFill>
                  <a:srgbClr val="000000"/>
                </a:solidFill>
                <a:latin typeface="Open Sauce Bold"/>
              </a:rPr>
              <a:t> Project Scope</a:t>
            </a:r>
          </a:p>
          <a:p>
            <a:pPr marL="0" lvl="0" indent="0" algn="l">
              <a:lnSpc>
                <a:spcPts val="1598"/>
              </a:lnSpc>
              <a:spcBef>
                <a:spcPct val="0"/>
              </a:spcBef>
            </a:pPr>
            <a:endParaRPr lang="en-US" sz="4740" u="none">
              <a:solidFill>
                <a:srgbClr val="000000"/>
              </a:solidFill>
              <a:latin typeface="Open Sauce Bold"/>
            </a:endParaRPr>
          </a:p>
          <a:p>
            <a:pPr marL="0" lvl="0" indent="0" algn="l">
              <a:lnSpc>
                <a:spcPts val="1598"/>
              </a:lnSpc>
              <a:spcBef>
                <a:spcPct val="0"/>
              </a:spcBef>
            </a:pPr>
            <a:endParaRPr lang="en-US" sz="4740" u="none">
              <a:solidFill>
                <a:srgbClr val="000000"/>
              </a:solidFill>
              <a:latin typeface="Open Sauce Bold"/>
            </a:endParaRPr>
          </a:p>
        </p:txBody>
      </p:sp>
      <p:sp>
        <p:nvSpPr>
          <p:cNvPr id="6" name="TextBox 6"/>
          <p:cNvSpPr txBox="1"/>
          <p:nvPr/>
        </p:nvSpPr>
        <p:spPr>
          <a:xfrm>
            <a:off x="6589279" y="5413452"/>
            <a:ext cx="9023204" cy="1533525"/>
          </a:xfrm>
          <a:prstGeom prst="rect">
            <a:avLst/>
          </a:prstGeom>
        </p:spPr>
        <p:txBody>
          <a:bodyPr lIns="0" tIns="0" rIns="0" bIns="0" rtlCol="0" anchor="t">
            <a:spAutoFit/>
          </a:bodyPr>
          <a:lstStyle/>
          <a:p>
            <a:pPr marL="0" lvl="0" indent="0" algn="l">
              <a:lnSpc>
                <a:spcPts val="4084"/>
              </a:lnSpc>
              <a:spcBef>
                <a:spcPct val="0"/>
              </a:spcBef>
            </a:pPr>
            <a:r>
              <a:rPr lang="en-US" sz="3403">
                <a:solidFill>
                  <a:srgbClr val="000000"/>
                </a:solidFill>
                <a:latin typeface="Open Sauce"/>
              </a:rPr>
              <a:t>Improving the accuracy and timeliness of breast cancer diagnoses through advanced data techniques.</a:t>
            </a:r>
          </a:p>
        </p:txBody>
      </p:sp>
      <p:grpSp>
        <p:nvGrpSpPr>
          <p:cNvPr id="7" name="Group 7"/>
          <p:cNvGrpSpPr/>
          <p:nvPr/>
        </p:nvGrpSpPr>
        <p:grpSpPr>
          <a:xfrm>
            <a:off x="1028700" y="4888721"/>
            <a:ext cx="5004158" cy="2573463"/>
            <a:chOff x="0" y="0"/>
            <a:chExt cx="2608814" cy="1341622"/>
          </a:xfrm>
        </p:grpSpPr>
        <p:sp>
          <p:nvSpPr>
            <p:cNvPr id="8" name="Freeform 8"/>
            <p:cNvSpPr/>
            <p:nvPr/>
          </p:nvSpPr>
          <p:spPr>
            <a:xfrm>
              <a:off x="0" y="0"/>
              <a:ext cx="2608814" cy="1341622"/>
            </a:xfrm>
            <a:custGeom>
              <a:avLst/>
              <a:gdLst/>
              <a:ahLst/>
              <a:cxnLst/>
              <a:rect l="l" t="t" r="r" b="b"/>
              <a:pathLst>
                <a:path w="2608814" h="1341622">
                  <a:moveTo>
                    <a:pt x="2484354" y="1341622"/>
                  </a:moveTo>
                  <a:lnTo>
                    <a:pt x="124460" y="1341622"/>
                  </a:lnTo>
                  <a:cubicBezTo>
                    <a:pt x="55880" y="1341622"/>
                    <a:pt x="0" y="1285742"/>
                    <a:pt x="0" y="1217162"/>
                  </a:cubicBezTo>
                  <a:lnTo>
                    <a:pt x="0" y="124460"/>
                  </a:lnTo>
                  <a:cubicBezTo>
                    <a:pt x="0" y="55880"/>
                    <a:pt x="55880" y="0"/>
                    <a:pt x="124460" y="0"/>
                  </a:cubicBezTo>
                  <a:lnTo>
                    <a:pt x="2484354" y="0"/>
                  </a:lnTo>
                  <a:cubicBezTo>
                    <a:pt x="2552934" y="0"/>
                    <a:pt x="2608814" y="55880"/>
                    <a:pt x="2608814" y="124460"/>
                  </a:cubicBezTo>
                  <a:lnTo>
                    <a:pt x="2608814" y="1217162"/>
                  </a:lnTo>
                  <a:cubicBezTo>
                    <a:pt x="2608814" y="1285742"/>
                    <a:pt x="2552934" y="1341622"/>
                    <a:pt x="2484354" y="1341622"/>
                  </a:cubicBezTo>
                  <a:close/>
                </a:path>
              </a:pathLst>
            </a:custGeom>
            <a:solidFill>
              <a:srgbClr val="A66172"/>
            </a:solidFill>
          </p:spPr>
          <p:txBody>
            <a:bodyPr/>
            <a:lstStyle/>
            <a:p>
              <a:endParaRPr lang="en-US"/>
            </a:p>
          </p:txBody>
        </p:sp>
      </p:grpSp>
      <p:sp>
        <p:nvSpPr>
          <p:cNvPr id="9" name="TextBox 9"/>
          <p:cNvSpPr txBox="1"/>
          <p:nvPr/>
        </p:nvSpPr>
        <p:spPr>
          <a:xfrm>
            <a:off x="1284413" y="5884745"/>
            <a:ext cx="4509629" cy="1104900"/>
          </a:xfrm>
          <a:prstGeom prst="rect">
            <a:avLst/>
          </a:prstGeom>
        </p:spPr>
        <p:txBody>
          <a:bodyPr lIns="0" tIns="0" rIns="0" bIns="0" rtlCol="0" anchor="t">
            <a:spAutoFit/>
          </a:bodyPr>
          <a:lstStyle/>
          <a:p>
            <a:pPr algn="l">
              <a:lnSpc>
                <a:spcPts val="5688"/>
              </a:lnSpc>
              <a:spcBef>
                <a:spcPct val="0"/>
              </a:spcBef>
            </a:pPr>
            <a:r>
              <a:rPr lang="en-US" sz="4740" u="none">
                <a:solidFill>
                  <a:srgbClr val="000000"/>
                </a:solidFill>
                <a:latin typeface="Open Sauce Bold"/>
              </a:rPr>
              <a:t> Project Focus</a:t>
            </a:r>
          </a:p>
          <a:p>
            <a:pPr marL="0" lvl="0" indent="0" algn="l">
              <a:lnSpc>
                <a:spcPts val="1598"/>
              </a:lnSpc>
              <a:spcBef>
                <a:spcPct val="0"/>
              </a:spcBef>
            </a:pPr>
            <a:endParaRPr lang="en-US" sz="4740" u="none">
              <a:solidFill>
                <a:srgbClr val="000000"/>
              </a:solidFill>
              <a:latin typeface="Open Sauce Bold"/>
            </a:endParaRPr>
          </a:p>
          <a:p>
            <a:pPr marL="0" lvl="0" indent="0" algn="l">
              <a:lnSpc>
                <a:spcPts val="1598"/>
              </a:lnSpc>
              <a:spcBef>
                <a:spcPct val="0"/>
              </a:spcBef>
            </a:pPr>
            <a:endParaRPr lang="en-US" sz="4740" u="none">
              <a:solidFill>
                <a:srgbClr val="000000"/>
              </a:solidFill>
              <a:latin typeface="Open Sauce Bold"/>
            </a:endParaRPr>
          </a:p>
        </p:txBody>
      </p:sp>
      <p:grpSp>
        <p:nvGrpSpPr>
          <p:cNvPr id="10" name="Group 10"/>
          <p:cNvGrpSpPr/>
          <p:nvPr/>
        </p:nvGrpSpPr>
        <p:grpSpPr>
          <a:xfrm>
            <a:off x="15612484" y="0"/>
            <a:ext cx="4883358" cy="5854349"/>
            <a:chOff x="0" y="0"/>
            <a:chExt cx="1063515" cy="1274980"/>
          </a:xfrm>
        </p:grpSpPr>
        <p:sp>
          <p:nvSpPr>
            <p:cNvPr id="11" name="Freeform 11"/>
            <p:cNvSpPr/>
            <p:nvPr/>
          </p:nvSpPr>
          <p:spPr>
            <a:xfrm>
              <a:off x="0" y="0"/>
              <a:ext cx="1063515" cy="1274980"/>
            </a:xfrm>
            <a:custGeom>
              <a:avLst/>
              <a:gdLst/>
              <a:ahLst/>
              <a:cxnLst/>
              <a:rect l="l" t="t" r="r" b="b"/>
              <a:pathLst>
                <a:path w="1063515" h="1274980">
                  <a:moveTo>
                    <a:pt x="63415" y="0"/>
                  </a:moveTo>
                  <a:lnTo>
                    <a:pt x="1000100" y="0"/>
                  </a:lnTo>
                  <a:cubicBezTo>
                    <a:pt x="1016919" y="0"/>
                    <a:pt x="1033048" y="6681"/>
                    <a:pt x="1044941" y="18574"/>
                  </a:cubicBezTo>
                  <a:cubicBezTo>
                    <a:pt x="1056833" y="30466"/>
                    <a:pt x="1063515" y="46596"/>
                    <a:pt x="1063515" y="63415"/>
                  </a:cubicBezTo>
                  <a:lnTo>
                    <a:pt x="1063515" y="1211566"/>
                  </a:lnTo>
                  <a:cubicBezTo>
                    <a:pt x="1063515" y="1228384"/>
                    <a:pt x="1056833" y="1244514"/>
                    <a:pt x="1044941" y="1256407"/>
                  </a:cubicBezTo>
                  <a:cubicBezTo>
                    <a:pt x="1033048" y="1268299"/>
                    <a:pt x="1016919" y="1274980"/>
                    <a:pt x="1000100" y="1274980"/>
                  </a:cubicBezTo>
                  <a:lnTo>
                    <a:pt x="63415" y="1274980"/>
                  </a:lnTo>
                  <a:cubicBezTo>
                    <a:pt x="28392" y="1274980"/>
                    <a:pt x="0" y="1246589"/>
                    <a:pt x="0" y="1211566"/>
                  </a:cubicBezTo>
                  <a:lnTo>
                    <a:pt x="0" y="63415"/>
                  </a:lnTo>
                  <a:cubicBezTo>
                    <a:pt x="0" y="46596"/>
                    <a:pt x="6681" y="30466"/>
                    <a:pt x="18574" y="18574"/>
                  </a:cubicBezTo>
                  <a:cubicBezTo>
                    <a:pt x="30466" y="6681"/>
                    <a:pt x="46596" y="0"/>
                    <a:pt x="63415" y="0"/>
                  </a:cubicBezTo>
                  <a:close/>
                </a:path>
              </a:pathLst>
            </a:custGeom>
            <a:blipFill>
              <a:blip r:embed="rId2"/>
              <a:stretch>
                <a:fillRect t="-18955" r="23574" b="17294"/>
              </a:stretch>
            </a:blipFill>
          </p:spPr>
          <p:txBody>
            <a:bodyPr/>
            <a:lstStyle/>
            <a:p>
              <a:endParaRPr lang="en-US"/>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91B4"/>
        </a:solidFill>
        <a:effectLst/>
      </p:bgPr>
    </p:bg>
    <p:spTree>
      <p:nvGrpSpPr>
        <p:cNvPr id="1" name=""/>
        <p:cNvGrpSpPr/>
        <p:nvPr/>
      </p:nvGrpSpPr>
      <p:grpSpPr>
        <a:xfrm>
          <a:off x="0" y="0"/>
          <a:ext cx="0" cy="0"/>
          <a:chOff x="0" y="0"/>
          <a:chExt cx="0" cy="0"/>
        </a:xfrm>
      </p:grpSpPr>
      <p:grpSp>
        <p:nvGrpSpPr>
          <p:cNvPr id="2" name="Group 2"/>
          <p:cNvGrpSpPr/>
          <p:nvPr/>
        </p:nvGrpSpPr>
        <p:grpSpPr>
          <a:xfrm>
            <a:off x="12004349" y="1092628"/>
            <a:ext cx="6864655" cy="8229600"/>
            <a:chOff x="0" y="0"/>
            <a:chExt cx="1063515" cy="1274980"/>
          </a:xfrm>
        </p:grpSpPr>
        <p:sp>
          <p:nvSpPr>
            <p:cNvPr id="3" name="Freeform 3"/>
            <p:cNvSpPr/>
            <p:nvPr/>
          </p:nvSpPr>
          <p:spPr>
            <a:xfrm>
              <a:off x="0" y="0"/>
              <a:ext cx="1063515" cy="1274980"/>
            </a:xfrm>
            <a:custGeom>
              <a:avLst/>
              <a:gdLst/>
              <a:ahLst/>
              <a:cxnLst/>
              <a:rect l="l" t="t" r="r" b="b"/>
              <a:pathLst>
                <a:path w="1063515" h="1274980">
                  <a:moveTo>
                    <a:pt x="45112" y="0"/>
                  </a:moveTo>
                  <a:lnTo>
                    <a:pt x="1018403" y="0"/>
                  </a:lnTo>
                  <a:cubicBezTo>
                    <a:pt x="1030367" y="0"/>
                    <a:pt x="1041842" y="4753"/>
                    <a:pt x="1050302" y="13213"/>
                  </a:cubicBezTo>
                  <a:cubicBezTo>
                    <a:pt x="1058762" y="21673"/>
                    <a:pt x="1063515" y="33147"/>
                    <a:pt x="1063515" y="45112"/>
                  </a:cubicBezTo>
                  <a:lnTo>
                    <a:pt x="1063515" y="1229869"/>
                  </a:lnTo>
                  <a:cubicBezTo>
                    <a:pt x="1063515" y="1241833"/>
                    <a:pt x="1058762" y="1253307"/>
                    <a:pt x="1050302" y="1261767"/>
                  </a:cubicBezTo>
                  <a:cubicBezTo>
                    <a:pt x="1041842" y="1270228"/>
                    <a:pt x="1030367" y="1274980"/>
                    <a:pt x="1018403" y="1274980"/>
                  </a:cubicBezTo>
                  <a:lnTo>
                    <a:pt x="45112" y="1274980"/>
                  </a:lnTo>
                  <a:cubicBezTo>
                    <a:pt x="33147" y="1274980"/>
                    <a:pt x="21673" y="1270228"/>
                    <a:pt x="13213" y="1261767"/>
                  </a:cubicBezTo>
                  <a:cubicBezTo>
                    <a:pt x="4753" y="1253307"/>
                    <a:pt x="0" y="1241833"/>
                    <a:pt x="0" y="1229869"/>
                  </a:cubicBezTo>
                  <a:lnTo>
                    <a:pt x="0" y="45112"/>
                  </a:lnTo>
                  <a:cubicBezTo>
                    <a:pt x="0" y="33147"/>
                    <a:pt x="4753" y="21673"/>
                    <a:pt x="13213" y="13213"/>
                  </a:cubicBezTo>
                  <a:cubicBezTo>
                    <a:pt x="21673" y="4753"/>
                    <a:pt x="33147" y="0"/>
                    <a:pt x="45112" y="0"/>
                  </a:cubicBezTo>
                  <a:close/>
                </a:path>
              </a:pathLst>
            </a:custGeom>
            <a:blipFill>
              <a:blip r:embed="rId2"/>
              <a:stretch>
                <a:fillRect t="-18955" r="23574" b="17294"/>
              </a:stretch>
            </a:blipFill>
          </p:spPr>
          <p:txBody>
            <a:bodyPr/>
            <a:lstStyle/>
            <a:p>
              <a:endParaRPr lang="en-US"/>
            </a:p>
          </p:txBody>
        </p:sp>
      </p:grpSp>
      <p:grpSp>
        <p:nvGrpSpPr>
          <p:cNvPr id="4" name="Group 4"/>
          <p:cNvGrpSpPr/>
          <p:nvPr/>
        </p:nvGrpSpPr>
        <p:grpSpPr>
          <a:xfrm>
            <a:off x="6564132" y="1688862"/>
            <a:ext cx="3945082" cy="6478977"/>
            <a:chOff x="0" y="0"/>
            <a:chExt cx="5260110" cy="8638636"/>
          </a:xfrm>
        </p:grpSpPr>
        <p:sp>
          <p:nvSpPr>
            <p:cNvPr id="5" name="TextBox 5"/>
            <p:cNvSpPr txBox="1"/>
            <p:nvPr/>
          </p:nvSpPr>
          <p:spPr>
            <a:xfrm>
              <a:off x="0" y="38100"/>
              <a:ext cx="5260110" cy="5540226"/>
            </a:xfrm>
            <a:prstGeom prst="rect">
              <a:avLst/>
            </a:prstGeom>
          </p:spPr>
          <p:txBody>
            <a:bodyPr lIns="0" tIns="0" rIns="0" bIns="0" rtlCol="0" anchor="t">
              <a:spAutoFit/>
            </a:bodyPr>
            <a:lstStyle/>
            <a:p>
              <a:pPr algn="l">
                <a:lnSpc>
                  <a:spcPts val="3850"/>
                </a:lnSpc>
              </a:pPr>
              <a:r>
                <a:rPr lang="en-US" sz="3500">
                  <a:solidFill>
                    <a:srgbClr val="111111"/>
                  </a:solidFill>
                  <a:latin typeface="Open Sauce Semi-Bold"/>
                </a:rPr>
                <a:t>Section 2</a:t>
              </a:r>
            </a:p>
            <a:p>
              <a:pPr algn="l">
                <a:lnSpc>
                  <a:spcPts val="6050"/>
                </a:lnSpc>
              </a:pPr>
              <a:endParaRPr lang="en-US" sz="3500">
                <a:solidFill>
                  <a:srgbClr val="111111"/>
                </a:solidFill>
                <a:latin typeface="Open Sauce Semi-Bold"/>
              </a:endParaRPr>
            </a:p>
            <a:p>
              <a:pPr algn="l">
                <a:lnSpc>
                  <a:spcPts val="6050"/>
                </a:lnSpc>
              </a:pPr>
              <a:endParaRPr lang="en-US" sz="3500">
                <a:solidFill>
                  <a:srgbClr val="111111"/>
                </a:solidFill>
                <a:latin typeface="Open Sauce Semi-Bold"/>
              </a:endParaRPr>
            </a:p>
            <a:p>
              <a:pPr algn="l">
                <a:lnSpc>
                  <a:spcPts val="6050"/>
                </a:lnSpc>
              </a:pPr>
              <a:endParaRPr lang="en-US" sz="3500">
                <a:solidFill>
                  <a:srgbClr val="111111"/>
                </a:solidFill>
                <a:latin typeface="Open Sauce Semi-Bold"/>
              </a:endParaRPr>
            </a:p>
            <a:p>
              <a:pPr algn="l">
                <a:lnSpc>
                  <a:spcPts val="6050"/>
                </a:lnSpc>
              </a:pPr>
              <a:endParaRPr lang="en-US" sz="3500">
                <a:solidFill>
                  <a:srgbClr val="111111"/>
                </a:solidFill>
                <a:latin typeface="Open Sauce Semi-Bold"/>
              </a:endParaRPr>
            </a:p>
            <a:p>
              <a:pPr marL="0" lvl="0" indent="0" algn="l">
                <a:lnSpc>
                  <a:spcPts val="4793"/>
                </a:lnSpc>
              </a:pPr>
              <a:endParaRPr lang="en-US" sz="3500">
                <a:solidFill>
                  <a:srgbClr val="111111"/>
                </a:solidFill>
                <a:latin typeface="Open Sauce Semi-Bold"/>
              </a:endParaRPr>
            </a:p>
          </p:txBody>
        </p:sp>
        <p:sp>
          <p:nvSpPr>
            <p:cNvPr id="6" name="TextBox 6"/>
            <p:cNvSpPr txBox="1"/>
            <p:nvPr/>
          </p:nvSpPr>
          <p:spPr>
            <a:xfrm>
              <a:off x="0" y="6667319"/>
              <a:ext cx="5260110" cy="1971316"/>
            </a:xfrm>
            <a:prstGeom prst="rect">
              <a:avLst/>
            </a:prstGeom>
          </p:spPr>
          <p:txBody>
            <a:bodyPr lIns="0" tIns="0" rIns="0" bIns="0" rtlCol="0" anchor="t">
              <a:spAutoFit/>
            </a:bodyPr>
            <a:lstStyle/>
            <a:p>
              <a:pPr marL="0" lvl="0" indent="0" algn="l">
                <a:lnSpc>
                  <a:spcPts val="12466"/>
                </a:lnSpc>
                <a:spcBef>
                  <a:spcPct val="0"/>
                </a:spcBef>
              </a:pPr>
              <a:endParaRPr/>
            </a:p>
          </p:txBody>
        </p:sp>
      </p:grpSp>
      <p:grpSp>
        <p:nvGrpSpPr>
          <p:cNvPr id="7" name="Group 7"/>
          <p:cNvGrpSpPr/>
          <p:nvPr/>
        </p:nvGrpSpPr>
        <p:grpSpPr>
          <a:xfrm>
            <a:off x="3294543" y="682589"/>
            <a:ext cx="10484260" cy="8921821"/>
            <a:chOff x="0" y="0"/>
            <a:chExt cx="13979013" cy="11895762"/>
          </a:xfrm>
        </p:grpSpPr>
        <p:sp>
          <p:nvSpPr>
            <p:cNvPr id="8" name="TextBox 8"/>
            <p:cNvSpPr txBox="1"/>
            <p:nvPr/>
          </p:nvSpPr>
          <p:spPr>
            <a:xfrm>
              <a:off x="0" y="47625"/>
              <a:ext cx="13979013" cy="8787828"/>
            </a:xfrm>
            <a:prstGeom prst="rect">
              <a:avLst/>
            </a:prstGeom>
          </p:spPr>
          <p:txBody>
            <a:bodyPr lIns="0" tIns="0" rIns="0" bIns="0" rtlCol="0" anchor="t">
              <a:spAutoFit/>
            </a:bodyPr>
            <a:lstStyle/>
            <a:p>
              <a:pPr algn="l">
                <a:lnSpc>
                  <a:spcPts val="6160"/>
                </a:lnSpc>
              </a:pPr>
              <a:endParaRPr/>
            </a:p>
            <a:p>
              <a:pPr algn="l">
                <a:lnSpc>
                  <a:spcPts val="6160"/>
                </a:lnSpc>
              </a:pPr>
              <a:endParaRPr/>
            </a:p>
            <a:p>
              <a:pPr algn="l">
                <a:lnSpc>
                  <a:spcPts val="6160"/>
                </a:lnSpc>
              </a:pPr>
              <a:endParaRPr/>
            </a:p>
            <a:p>
              <a:pPr algn="l">
                <a:lnSpc>
                  <a:spcPts val="6160"/>
                </a:lnSpc>
              </a:pPr>
              <a:endParaRPr/>
            </a:p>
            <a:p>
              <a:pPr algn="l">
                <a:lnSpc>
                  <a:spcPts val="6160"/>
                </a:lnSpc>
              </a:pPr>
              <a:endParaRPr/>
            </a:p>
            <a:p>
              <a:pPr algn="l">
                <a:lnSpc>
                  <a:spcPts val="9900"/>
                </a:lnSpc>
              </a:pPr>
              <a:r>
                <a:rPr lang="en-US" sz="9000">
                  <a:solidFill>
                    <a:srgbClr val="111111"/>
                  </a:solidFill>
                  <a:latin typeface="Open Sauce Semi-Bold"/>
                </a:rPr>
                <a:t>Project Approach</a:t>
              </a:r>
            </a:p>
            <a:p>
              <a:pPr algn="l">
                <a:lnSpc>
                  <a:spcPts val="6160"/>
                </a:lnSpc>
              </a:pPr>
              <a:endParaRPr lang="en-US" sz="9000">
                <a:solidFill>
                  <a:srgbClr val="111111"/>
                </a:solidFill>
                <a:latin typeface="Open Sauce Semi-Bold"/>
              </a:endParaRPr>
            </a:p>
            <a:p>
              <a:pPr marL="0" lvl="0" indent="0" algn="l">
                <a:lnSpc>
                  <a:spcPts val="4903"/>
                </a:lnSpc>
              </a:pPr>
              <a:endParaRPr lang="en-US" sz="9000">
                <a:solidFill>
                  <a:srgbClr val="111111"/>
                </a:solidFill>
                <a:latin typeface="Open Sauce Semi-Bold"/>
              </a:endParaRPr>
            </a:p>
          </p:txBody>
        </p:sp>
        <p:sp>
          <p:nvSpPr>
            <p:cNvPr id="9" name="TextBox 9"/>
            <p:cNvSpPr txBox="1"/>
            <p:nvPr/>
          </p:nvSpPr>
          <p:spPr>
            <a:xfrm>
              <a:off x="0" y="9924446"/>
              <a:ext cx="13979013" cy="1971316"/>
            </a:xfrm>
            <a:prstGeom prst="rect">
              <a:avLst/>
            </a:prstGeom>
          </p:spPr>
          <p:txBody>
            <a:bodyPr lIns="0" tIns="0" rIns="0" bIns="0" rtlCol="0" anchor="t">
              <a:spAutoFit/>
            </a:bodyPr>
            <a:lstStyle/>
            <a:p>
              <a:pPr marL="0" lvl="0" indent="0" algn="l">
                <a:lnSpc>
                  <a:spcPts val="12466"/>
                </a:lnSpc>
                <a:spcBef>
                  <a:spcPct val="0"/>
                </a:spcBef>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91B4"/>
        </a:solidFill>
        <a:effectLst/>
      </p:bgPr>
    </p:bg>
    <p:spTree>
      <p:nvGrpSpPr>
        <p:cNvPr id="1" name=""/>
        <p:cNvGrpSpPr/>
        <p:nvPr/>
      </p:nvGrpSpPr>
      <p:grpSpPr>
        <a:xfrm>
          <a:off x="0" y="0"/>
          <a:ext cx="0" cy="0"/>
          <a:chOff x="0" y="0"/>
          <a:chExt cx="0" cy="0"/>
        </a:xfrm>
      </p:grpSpPr>
      <p:grpSp>
        <p:nvGrpSpPr>
          <p:cNvPr id="2" name="Group 2"/>
          <p:cNvGrpSpPr/>
          <p:nvPr/>
        </p:nvGrpSpPr>
        <p:grpSpPr>
          <a:xfrm>
            <a:off x="216948" y="229485"/>
            <a:ext cx="7376604" cy="9826324"/>
            <a:chOff x="0" y="0"/>
            <a:chExt cx="1208297" cy="1609564"/>
          </a:xfrm>
        </p:grpSpPr>
        <p:sp>
          <p:nvSpPr>
            <p:cNvPr id="3" name="Freeform 3"/>
            <p:cNvSpPr/>
            <p:nvPr/>
          </p:nvSpPr>
          <p:spPr>
            <a:xfrm>
              <a:off x="0" y="0"/>
              <a:ext cx="1208297" cy="1609564"/>
            </a:xfrm>
            <a:custGeom>
              <a:avLst/>
              <a:gdLst/>
              <a:ahLst/>
              <a:cxnLst/>
              <a:rect l="l" t="t" r="r" b="b"/>
              <a:pathLst>
                <a:path w="1208297" h="1609564">
                  <a:moveTo>
                    <a:pt x="1083837" y="1609564"/>
                  </a:moveTo>
                  <a:lnTo>
                    <a:pt x="124460" y="1609564"/>
                  </a:lnTo>
                  <a:cubicBezTo>
                    <a:pt x="55880" y="1609564"/>
                    <a:pt x="0" y="1553684"/>
                    <a:pt x="0" y="1485104"/>
                  </a:cubicBezTo>
                  <a:lnTo>
                    <a:pt x="0" y="124460"/>
                  </a:lnTo>
                  <a:cubicBezTo>
                    <a:pt x="0" y="55880"/>
                    <a:pt x="55880" y="0"/>
                    <a:pt x="124460" y="0"/>
                  </a:cubicBezTo>
                  <a:lnTo>
                    <a:pt x="1083837" y="0"/>
                  </a:lnTo>
                  <a:cubicBezTo>
                    <a:pt x="1152417" y="0"/>
                    <a:pt x="1208297" y="55880"/>
                    <a:pt x="1208297" y="124460"/>
                  </a:cubicBezTo>
                  <a:lnTo>
                    <a:pt x="1208297" y="1485104"/>
                  </a:lnTo>
                  <a:cubicBezTo>
                    <a:pt x="1208297" y="1553684"/>
                    <a:pt x="1152417" y="1609564"/>
                    <a:pt x="1083837" y="1609564"/>
                  </a:cubicBezTo>
                  <a:close/>
                </a:path>
              </a:pathLst>
            </a:custGeom>
            <a:solidFill>
              <a:srgbClr val="A66172"/>
            </a:solidFill>
          </p:spPr>
          <p:txBody>
            <a:bodyPr/>
            <a:lstStyle/>
            <a:p>
              <a:endParaRPr lang="en-US"/>
            </a:p>
          </p:txBody>
        </p:sp>
      </p:grpSp>
      <p:sp>
        <p:nvSpPr>
          <p:cNvPr id="4" name="AutoShape 4"/>
          <p:cNvSpPr/>
          <p:nvPr/>
        </p:nvSpPr>
        <p:spPr>
          <a:xfrm rot="4438">
            <a:off x="216933" y="8887609"/>
            <a:ext cx="7376610" cy="0"/>
          </a:xfrm>
          <a:prstGeom prst="line">
            <a:avLst/>
          </a:prstGeom>
          <a:ln w="19050" cap="flat">
            <a:solidFill>
              <a:srgbClr val="F491B4"/>
            </a:solidFill>
            <a:prstDash val="solid"/>
            <a:headEnd type="none" w="sm" len="sm"/>
            <a:tailEnd type="none" w="sm" len="sm"/>
          </a:ln>
        </p:spPr>
        <p:txBody>
          <a:bodyPr/>
          <a:lstStyle/>
          <a:p>
            <a:endParaRPr lang="en-US"/>
          </a:p>
        </p:txBody>
      </p:sp>
      <p:grpSp>
        <p:nvGrpSpPr>
          <p:cNvPr id="5" name="Group 5"/>
          <p:cNvGrpSpPr/>
          <p:nvPr/>
        </p:nvGrpSpPr>
        <p:grpSpPr>
          <a:xfrm>
            <a:off x="1028700" y="4226702"/>
            <a:ext cx="6564852" cy="1811257"/>
            <a:chOff x="0" y="0"/>
            <a:chExt cx="8753136" cy="2415009"/>
          </a:xfrm>
        </p:grpSpPr>
        <p:sp>
          <p:nvSpPr>
            <p:cNvPr id="6" name="TextBox 6"/>
            <p:cNvSpPr txBox="1"/>
            <p:nvPr/>
          </p:nvSpPr>
          <p:spPr>
            <a:xfrm>
              <a:off x="0" y="9525"/>
              <a:ext cx="8753136" cy="879475"/>
            </a:xfrm>
            <a:prstGeom prst="rect">
              <a:avLst/>
            </a:prstGeom>
          </p:spPr>
          <p:txBody>
            <a:bodyPr lIns="0" tIns="0" rIns="0" bIns="0" rtlCol="0" anchor="t">
              <a:spAutoFit/>
            </a:bodyPr>
            <a:lstStyle/>
            <a:p>
              <a:pPr marL="0" lvl="0" indent="0" algn="l">
                <a:lnSpc>
                  <a:spcPts val="5291"/>
                </a:lnSpc>
                <a:spcBef>
                  <a:spcPct val="0"/>
                </a:spcBef>
              </a:pPr>
              <a:r>
                <a:rPr lang="en-US" sz="4409">
                  <a:solidFill>
                    <a:srgbClr val="F6F6F6"/>
                  </a:solidFill>
                  <a:latin typeface="Open Sauce Semi-Bold"/>
                </a:rPr>
                <a:t>Techniques Used</a:t>
              </a:r>
            </a:p>
          </p:txBody>
        </p:sp>
        <p:sp>
          <p:nvSpPr>
            <p:cNvPr id="7" name="TextBox 7"/>
            <p:cNvSpPr txBox="1"/>
            <p:nvPr/>
          </p:nvSpPr>
          <p:spPr>
            <a:xfrm>
              <a:off x="0" y="1447904"/>
              <a:ext cx="6890767" cy="967105"/>
            </a:xfrm>
            <a:prstGeom prst="rect">
              <a:avLst/>
            </a:prstGeom>
          </p:spPr>
          <p:txBody>
            <a:bodyPr lIns="0" tIns="0" rIns="0" bIns="0" rtlCol="0" anchor="t">
              <a:spAutoFit/>
            </a:bodyPr>
            <a:lstStyle/>
            <a:p>
              <a:pPr marL="0" lvl="0" indent="0" algn="l">
                <a:lnSpc>
                  <a:spcPts val="2939"/>
                </a:lnSpc>
              </a:pPr>
              <a:r>
                <a:rPr lang="en-US" sz="2099">
                  <a:solidFill>
                    <a:srgbClr val="111111"/>
                  </a:solidFill>
                  <a:latin typeface="Open Sauce"/>
                </a:rPr>
                <a:t>To </a:t>
              </a:r>
              <a:r>
                <a:rPr lang="en-US" sz="2099" u="none">
                  <a:solidFill>
                    <a:srgbClr val="111111"/>
                  </a:solidFill>
                  <a:latin typeface="Open Sauce"/>
                </a:rPr>
                <a:t>Delve into the complexities of breast cancer diagnosis and treatment.</a:t>
              </a:r>
            </a:p>
          </p:txBody>
        </p:sp>
      </p:grpSp>
      <p:sp>
        <p:nvSpPr>
          <p:cNvPr id="8" name="TextBox 8"/>
          <p:cNvSpPr txBox="1"/>
          <p:nvPr/>
        </p:nvSpPr>
        <p:spPr>
          <a:xfrm>
            <a:off x="8530628" y="2700619"/>
            <a:ext cx="8728672" cy="5911673"/>
          </a:xfrm>
          <a:prstGeom prst="rect">
            <a:avLst/>
          </a:prstGeom>
        </p:spPr>
        <p:txBody>
          <a:bodyPr lIns="0" tIns="0" rIns="0" bIns="0" rtlCol="0" anchor="t">
            <a:spAutoFit/>
          </a:bodyPr>
          <a:lstStyle/>
          <a:p>
            <a:pPr algn="l">
              <a:lnSpc>
                <a:spcPts val="4022"/>
              </a:lnSpc>
            </a:pPr>
            <a:r>
              <a:rPr lang="en-US" sz="3351">
                <a:solidFill>
                  <a:srgbClr val="000000"/>
                </a:solidFill>
                <a:latin typeface="Open Sauce Bold"/>
              </a:rPr>
              <a:t>Principal Component Analysis (PCA):</a:t>
            </a:r>
          </a:p>
          <a:p>
            <a:pPr algn="l">
              <a:lnSpc>
                <a:spcPts val="4022"/>
              </a:lnSpc>
            </a:pPr>
            <a:r>
              <a:rPr lang="en-US" sz="3351">
                <a:solidFill>
                  <a:srgbClr val="000000"/>
                </a:solidFill>
                <a:latin typeface="Open Sauce Bold"/>
              </a:rPr>
              <a:t> </a:t>
            </a:r>
          </a:p>
          <a:p>
            <a:pPr algn="l">
              <a:lnSpc>
                <a:spcPts val="3271"/>
              </a:lnSpc>
            </a:pPr>
            <a:endParaRPr lang="en-US" sz="3351">
              <a:solidFill>
                <a:srgbClr val="000000"/>
              </a:solidFill>
              <a:latin typeface="Open Sauce Bold"/>
            </a:endParaRPr>
          </a:p>
          <a:p>
            <a:pPr algn="l">
              <a:lnSpc>
                <a:spcPts val="3271"/>
              </a:lnSpc>
            </a:pPr>
            <a:r>
              <a:rPr lang="en-US" sz="2726">
                <a:solidFill>
                  <a:srgbClr val="000000"/>
                </a:solidFill>
                <a:latin typeface="Open Sauce"/>
              </a:rPr>
              <a:t>To reduce dataset dimensionality and focus on principal components that capture the most variance.</a:t>
            </a:r>
          </a:p>
          <a:p>
            <a:pPr algn="l">
              <a:lnSpc>
                <a:spcPts val="3271"/>
              </a:lnSpc>
            </a:pPr>
            <a:endParaRPr lang="en-US" sz="2726">
              <a:solidFill>
                <a:srgbClr val="000000"/>
              </a:solidFill>
              <a:latin typeface="Open Sauce"/>
            </a:endParaRPr>
          </a:p>
          <a:p>
            <a:pPr algn="l">
              <a:lnSpc>
                <a:spcPts val="3271"/>
              </a:lnSpc>
            </a:pPr>
            <a:r>
              <a:rPr lang="en-US" sz="2726">
                <a:solidFill>
                  <a:srgbClr val="000000"/>
                </a:solidFill>
                <a:latin typeface="Open Sauce"/>
              </a:rPr>
              <a:t>PCA simplifies the dataset by transforming it into a set of linearly uncorrelated variables (principal components), which facilitates a clearer understanding of the data structure</a:t>
            </a:r>
          </a:p>
          <a:p>
            <a:pPr algn="l">
              <a:lnSpc>
                <a:spcPts val="3271"/>
              </a:lnSpc>
            </a:pPr>
            <a:endParaRPr lang="en-US" sz="2726">
              <a:solidFill>
                <a:srgbClr val="000000"/>
              </a:solidFill>
              <a:latin typeface="Open Sauce"/>
            </a:endParaRPr>
          </a:p>
          <a:p>
            <a:pPr algn="l">
              <a:lnSpc>
                <a:spcPts val="3271"/>
              </a:lnSpc>
            </a:pPr>
            <a:endParaRPr lang="en-US" sz="2726">
              <a:solidFill>
                <a:srgbClr val="000000"/>
              </a:solidFill>
              <a:latin typeface="Open Sauce"/>
            </a:endParaRPr>
          </a:p>
          <a:p>
            <a:pPr marL="0" lvl="0" indent="0" algn="l">
              <a:lnSpc>
                <a:spcPts val="3271"/>
              </a:lnSpc>
              <a:spcBef>
                <a:spcPct val="0"/>
              </a:spcBef>
            </a:pPr>
            <a:endParaRPr lang="en-US" sz="2726">
              <a:solidFill>
                <a:srgbClr val="000000"/>
              </a:solidFill>
              <a:latin typeface="Open Sauce"/>
            </a:endParaRPr>
          </a:p>
        </p:txBody>
      </p:sp>
      <p:grpSp>
        <p:nvGrpSpPr>
          <p:cNvPr id="9" name="Group 9"/>
          <p:cNvGrpSpPr/>
          <p:nvPr/>
        </p:nvGrpSpPr>
        <p:grpSpPr>
          <a:xfrm>
            <a:off x="-476044" y="-77817"/>
            <a:ext cx="4787170" cy="5739035"/>
            <a:chOff x="0" y="0"/>
            <a:chExt cx="1063515" cy="1274980"/>
          </a:xfrm>
        </p:grpSpPr>
        <p:sp>
          <p:nvSpPr>
            <p:cNvPr id="10" name="Freeform 10"/>
            <p:cNvSpPr/>
            <p:nvPr/>
          </p:nvSpPr>
          <p:spPr>
            <a:xfrm>
              <a:off x="0" y="0"/>
              <a:ext cx="1063515" cy="1274980"/>
            </a:xfrm>
            <a:custGeom>
              <a:avLst/>
              <a:gdLst/>
              <a:ahLst/>
              <a:cxnLst/>
              <a:rect l="l" t="t" r="r" b="b"/>
              <a:pathLst>
                <a:path w="1063515" h="1274980">
                  <a:moveTo>
                    <a:pt x="64689" y="0"/>
                  </a:moveTo>
                  <a:lnTo>
                    <a:pt x="998826" y="0"/>
                  </a:lnTo>
                  <a:cubicBezTo>
                    <a:pt x="1034552" y="0"/>
                    <a:pt x="1063515" y="28962"/>
                    <a:pt x="1063515" y="64689"/>
                  </a:cubicBezTo>
                  <a:lnTo>
                    <a:pt x="1063515" y="1210292"/>
                  </a:lnTo>
                  <a:cubicBezTo>
                    <a:pt x="1063515" y="1246018"/>
                    <a:pt x="1034552" y="1274980"/>
                    <a:pt x="998826" y="1274980"/>
                  </a:cubicBezTo>
                  <a:lnTo>
                    <a:pt x="64689" y="1274980"/>
                  </a:lnTo>
                  <a:cubicBezTo>
                    <a:pt x="28962" y="1274980"/>
                    <a:pt x="0" y="1246018"/>
                    <a:pt x="0" y="1210292"/>
                  </a:cubicBezTo>
                  <a:lnTo>
                    <a:pt x="0" y="64689"/>
                  </a:lnTo>
                  <a:cubicBezTo>
                    <a:pt x="0" y="28962"/>
                    <a:pt x="28962" y="0"/>
                    <a:pt x="64689" y="0"/>
                  </a:cubicBezTo>
                  <a:close/>
                </a:path>
              </a:pathLst>
            </a:custGeom>
            <a:blipFill>
              <a:blip r:embed="rId2"/>
              <a:stretch>
                <a:fillRect t="-18955" r="23574" b="17294"/>
              </a:stretch>
            </a:blipFill>
          </p:spPr>
          <p:txBody>
            <a:bodyPr/>
            <a:lstStyle/>
            <a:p>
              <a:endParaRPr lang="en-US"/>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91B4"/>
        </a:solidFill>
        <a:effectLst/>
      </p:bgPr>
    </p:bg>
    <p:spTree>
      <p:nvGrpSpPr>
        <p:cNvPr id="1" name=""/>
        <p:cNvGrpSpPr/>
        <p:nvPr/>
      </p:nvGrpSpPr>
      <p:grpSpPr>
        <a:xfrm>
          <a:off x="0" y="0"/>
          <a:ext cx="0" cy="0"/>
          <a:chOff x="0" y="0"/>
          <a:chExt cx="0" cy="0"/>
        </a:xfrm>
      </p:grpSpPr>
      <p:grpSp>
        <p:nvGrpSpPr>
          <p:cNvPr id="2" name="Group 2"/>
          <p:cNvGrpSpPr/>
          <p:nvPr/>
        </p:nvGrpSpPr>
        <p:grpSpPr>
          <a:xfrm>
            <a:off x="216948" y="229485"/>
            <a:ext cx="7376604" cy="9826324"/>
            <a:chOff x="0" y="0"/>
            <a:chExt cx="1208297" cy="1609564"/>
          </a:xfrm>
        </p:grpSpPr>
        <p:sp>
          <p:nvSpPr>
            <p:cNvPr id="3" name="Freeform 3"/>
            <p:cNvSpPr/>
            <p:nvPr/>
          </p:nvSpPr>
          <p:spPr>
            <a:xfrm>
              <a:off x="0" y="0"/>
              <a:ext cx="1208297" cy="1609564"/>
            </a:xfrm>
            <a:custGeom>
              <a:avLst/>
              <a:gdLst/>
              <a:ahLst/>
              <a:cxnLst/>
              <a:rect l="l" t="t" r="r" b="b"/>
              <a:pathLst>
                <a:path w="1208297" h="1609564">
                  <a:moveTo>
                    <a:pt x="1083837" y="1609564"/>
                  </a:moveTo>
                  <a:lnTo>
                    <a:pt x="124460" y="1609564"/>
                  </a:lnTo>
                  <a:cubicBezTo>
                    <a:pt x="55880" y="1609564"/>
                    <a:pt x="0" y="1553684"/>
                    <a:pt x="0" y="1485104"/>
                  </a:cubicBezTo>
                  <a:lnTo>
                    <a:pt x="0" y="124460"/>
                  </a:lnTo>
                  <a:cubicBezTo>
                    <a:pt x="0" y="55880"/>
                    <a:pt x="55880" y="0"/>
                    <a:pt x="124460" y="0"/>
                  </a:cubicBezTo>
                  <a:lnTo>
                    <a:pt x="1083837" y="0"/>
                  </a:lnTo>
                  <a:cubicBezTo>
                    <a:pt x="1152417" y="0"/>
                    <a:pt x="1208297" y="55880"/>
                    <a:pt x="1208297" y="124460"/>
                  </a:cubicBezTo>
                  <a:lnTo>
                    <a:pt x="1208297" y="1485104"/>
                  </a:lnTo>
                  <a:cubicBezTo>
                    <a:pt x="1208297" y="1553684"/>
                    <a:pt x="1152417" y="1609564"/>
                    <a:pt x="1083837" y="1609564"/>
                  </a:cubicBezTo>
                  <a:close/>
                </a:path>
              </a:pathLst>
            </a:custGeom>
            <a:solidFill>
              <a:srgbClr val="A66172"/>
            </a:solidFill>
          </p:spPr>
          <p:txBody>
            <a:bodyPr/>
            <a:lstStyle/>
            <a:p>
              <a:endParaRPr lang="en-US"/>
            </a:p>
          </p:txBody>
        </p:sp>
      </p:grpSp>
      <p:sp>
        <p:nvSpPr>
          <p:cNvPr id="4" name="AutoShape 4"/>
          <p:cNvSpPr/>
          <p:nvPr/>
        </p:nvSpPr>
        <p:spPr>
          <a:xfrm>
            <a:off x="622824" y="9239250"/>
            <a:ext cx="7376604" cy="9525"/>
          </a:xfrm>
          <a:prstGeom prst="line">
            <a:avLst/>
          </a:prstGeom>
          <a:ln w="19050" cap="flat">
            <a:solidFill>
              <a:srgbClr val="F491B4"/>
            </a:solidFill>
            <a:prstDash val="solid"/>
            <a:headEnd type="none" w="sm" len="sm"/>
            <a:tailEnd type="none" w="sm" len="sm"/>
          </a:ln>
        </p:spPr>
        <p:txBody>
          <a:bodyPr/>
          <a:lstStyle/>
          <a:p>
            <a:endParaRPr lang="en-US"/>
          </a:p>
        </p:txBody>
      </p:sp>
      <p:sp>
        <p:nvSpPr>
          <p:cNvPr id="5" name="Freeform 5"/>
          <p:cNvSpPr/>
          <p:nvPr/>
        </p:nvSpPr>
        <p:spPr>
          <a:xfrm>
            <a:off x="1028700" y="1028700"/>
            <a:ext cx="255713" cy="63928"/>
          </a:xfrm>
          <a:custGeom>
            <a:avLst/>
            <a:gdLst/>
            <a:ahLst/>
            <a:cxnLst/>
            <a:rect l="l" t="t" r="r" b="b"/>
            <a:pathLst>
              <a:path w="255713" h="63928">
                <a:moveTo>
                  <a:pt x="0" y="0"/>
                </a:moveTo>
                <a:lnTo>
                  <a:pt x="255713" y="0"/>
                </a:lnTo>
                <a:lnTo>
                  <a:pt x="255713" y="63928"/>
                </a:lnTo>
                <a:lnTo>
                  <a:pt x="0" y="639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p:nvPr/>
        </p:nvGrpSpPr>
        <p:grpSpPr>
          <a:xfrm>
            <a:off x="1028700" y="4226702"/>
            <a:ext cx="6564852" cy="1811257"/>
            <a:chOff x="0" y="0"/>
            <a:chExt cx="8753136" cy="2415009"/>
          </a:xfrm>
        </p:grpSpPr>
        <p:sp>
          <p:nvSpPr>
            <p:cNvPr id="7" name="TextBox 7"/>
            <p:cNvSpPr txBox="1"/>
            <p:nvPr/>
          </p:nvSpPr>
          <p:spPr>
            <a:xfrm>
              <a:off x="0" y="9525"/>
              <a:ext cx="8753136" cy="879475"/>
            </a:xfrm>
            <a:prstGeom prst="rect">
              <a:avLst/>
            </a:prstGeom>
          </p:spPr>
          <p:txBody>
            <a:bodyPr lIns="0" tIns="0" rIns="0" bIns="0" rtlCol="0" anchor="t">
              <a:spAutoFit/>
            </a:bodyPr>
            <a:lstStyle/>
            <a:p>
              <a:pPr marL="0" lvl="0" indent="0" algn="l">
                <a:lnSpc>
                  <a:spcPts val="5291"/>
                </a:lnSpc>
                <a:spcBef>
                  <a:spcPct val="0"/>
                </a:spcBef>
              </a:pPr>
              <a:r>
                <a:rPr lang="en-US" sz="4409">
                  <a:solidFill>
                    <a:srgbClr val="F6F6F6"/>
                  </a:solidFill>
                  <a:latin typeface="Open Sauce Semi-Bold"/>
                </a:rPr>
                <a:t>Techniques Used</a:t>
              </a:r>
            </a:p>
          </p:txBody>
        </p:sp>
        <p:sp>
          <p:nvSpPr>
            <p:cNvPr id="8" name="TextBox 8"/>
            <p:cNvSpPr txBox="1"/>
            <p:nvPr/>
          </p:nvSpPr>
          <p:spPr>
            <a:xfrm>
              <a:off x="0" y="1447904"/>
              <a:ext cx="6890767" cy="967105"/>
            </a:xfrm>
            <a:prstGeom prst="rect">
              <a:avLst/>
            </a:prstGeom>
          </p:spPr>
          <p:txBody>
            <a:bodyPr lIns="0" tIns="0" rIns="0" bIns="0" rtlCol="0" anchor="t">
              <a:spAutoFit/>
            </a:bodyPr>
            <a:lstStyle/>
            <a:p>
              <a:pPr marL="0" lvl="0" indent="0" algn="l">
                <a:lnSpc>
                  <a:spcPts val="2939"/>
                </a:lnSpc>
              </a:pPr>
              <a:r>
                <a:rPr lang="en-US" sz="2099">
                  <a:solidFill>
                    <a:srgbClr val="111111"/>
                  </a:solidFill>
                  <a:latin typeface="Open Sauce"/>
                </a:rPr>
                <a:t>To </a:t>
              </a:r>
              <a:r>
                <a:rPr lang="en-US" sz="2099" u="none">
                  <a:solidFill>
                    <a:srgbClr val="111111"/>
                  </a:solidFill>
                  <a:latin typeface="Open Sauce"/>
                </a:rPr>
                <a:t>Delve into the complexities of breast cancer diagnosis and treatment.</a:t>
              </a:r>
            </a:p>
          </p:txBody>
        </p:sp>
      </p:grpSp>
      <p:sp>
        <p:nvSpPr>
          <p:cNvPr id="9" name="TextBox 9"/>
          <p:cNvSpPr txBox="1"/>
          <p:nvPr/>
        </p:nvSpPr>
        <p:spPr>
          <a:xfrm>
            <a:off x="8501175" y="2571164"/>
            <a:ext cx="8367380" cy="5381625"/>
          </a:xfrm>
          <a:prstGeom prst="rect">
            <a:avLst/>
          </a:prstGeom>
        </p:spPr>
        <p:txBody>
          <a:bodyPr lIns="0" tIns="0" rIns="0" bIns="0" rtlCol="0" anchor="t">
            <a:spAutoFit/>
          </a:bodyPr>
          <a:lstStyle/>
          <a:p>
            <a:pPr algn="l">
              <a:lnSpc>
                <a:spcPts val="4335"/>
              </a:lnSpc>
            </a:pPr>
            <a:r>
              <a:rPr lang="en-US" sz="3613">
                <a:solidFill>
                  <a:srgbClr val="000000"/>
                </a:solidFill>
                <a:latin typeface="Open Sauce Bold"/>
              </a:rPr>
              <a:t>Clustering Techniques:</a:t>
            </a:r>
          </a:p>
          <a:p>
            <a:pPr algn="l">
              <a:lnSpc>
                <a:spcPts val="4335"/>
              </a:lnSpc>
            </a:pPr>
            <a:endParaRPr lang="en-US" sz="3613">
              <a:solidFill>
                <a:srgbClr val="000000"/>
              </a:solidFill>
              <a:latin typeface="Open Sauce Bold"/>
            </a:endParaRPr>
          </a:p>
          <a:p>
            <a:pPr algn="l">
              <a:lnSpc>
                <a:spcPts val="3135"/>
              </a:lnSpc>
            </a:pPr>
            <a:endParaRPr lang="en-US" sz="3613">
              <a:solidFill>
                <a:srgbClr val="000000"/>
              </a:solidFill>
              <a:latin typeface="Open Sauce Bold"/>
            </a:endParaRPr>
          </a:p>
          <a:p>
            <a:pPr algn="l">
              <a:lnSpc>
                <a:spcPts val="3135"/>
              </a:lnSpc>
            </a:pPr>
            <a:r>
              <a:rPr lang="en-US" sz="2613">
                <a:solidFill>
                  <a:srgbClr val="000000"/>
                </a:solidFill>
                <a:latin typeface="Open Sauce Bold"/>
              </a:rPr>
              <a:t>K-Means Clustering: </a:t>
            </a:r>
          </a:p>
          <a:p>
            <a:pPr algn="l">
              <a:lnSpc>
                <a:spcPts val="3135"/>
              </a:lnSpc>
            </a:pPr>
            <a:r>
              <a:rPr lang="en-US" sz="2613">
                <a:solidFill>
                  <a:srgbClr val="000000"/>
                </a:solidFill>
                <a:latin typeface="Open Sauce"/>
              </a:rPr>
              <a:t>Identification of patient groups based on tumor characteristics.</a:t>
            </a:r>
          </a:p>
          <a:p>
            <a:pPr algn="l">
              <a:lnSpc>
                <a:spcPts val="3135"/>
              </a:lnSpc>
            </a:pPr>
            <a:endParaRPr lang="en-US" sz="2613">
              <a:solidFill>
                <a:srgbClr val="000000"/>
              </a:solidFill>
              <a:latin typeface="Open Sauce"/>
            </a:endParaRPr>
          </a:p>
          <a:p>
            <a:pPr algn="l">
              <a:lnSpc>
                <a:spcPts val="3135"/>
              </a:lnSpc>
            </a:pPr>
            <a:r>
              <a:rPr lang="en-US" sz="2613">
                <a:solidFill>
                  <a:srgbClr val="000000"/>
                </a:solidFill>
                <a:latin typeface="Open Sauce Bold"/>
              </a:rPr>
              <a:t>Hierarchical Clustering: </a:t>
            </a:r>
          </a:p>
          <a:p>
            <a:pPr algn="l">
              <a:lnSpc>
                <a:spcPts val="3135"/>
              </a:lnSpc>
            </a:pPr>
            <a:r>
              <a:rPr lang="en-US" sz="2613">
                <a:solidFill>
                  <a:srgbClr val="000000"/>
                </a:solidFill>
                <a:latin typeface="Open Sauce"/>
              </a:rPr>
              <a:t>To visualize hierarchical relationships among patient cases.</a:t>
            </a:r>
          </a:p>
          <a:p>
            <a:pPr algn="l">
              <a:lnSpc>
                <a:spcPts val="3135"/>
              </a:lnSpc>
            </a:pPr>
            <a:endParaRPr lang="en-US" sz="2613">
              <a:solidFill>
                <a:srgbClr val="000000"/>
              </a:solidFill>
              <a:latin typeface="Open Sauce"/>
            </a:endParaRPr>
          </a:p>
          <a:p>
            <a:pPr algn="l">
              <a:lnSpc>
                <a:spcPts val="3135"/>
              </a:lnSpc>
            </a:pPr>
            <a:endParaRPr lang="en-US" sz="2613">
              <a:solidFill>
                <a:srgbClr val="000000"/>
              </a:solidFill>
              <a:latin typeface="Open Sauce"/>
            </a:endParaRPr>
          </a:p>
          <a:p>
            <a:pPr marL="0" lvl="0" indent="0" algn="l">
              <a:lnSpc>
                <a:spcPts val="3135"/>
              </a:lnSpc>
              <a:spcBef>
                <a:spcPct val="0"/>
              </a:spcBef>
            </a:pPr>
            <a:endParaRPr lang="en-US" sz="2613">
              <a:solidFill>
                <a:srgbClr val="000000"/>
              </a:solidFill>
              <a:latin typeface="Open Sauce"/>
            </a:endParaRPr>
          </a:p>
        </p:txBody>
      </p:sp>
      <p:grpSp>
        <p:nvGrpSpPr>
          <p:cNvPr id="10" name="Group 10"/>
          <p:cNvGrpSpPr/>
          <p:nvPr/>
        </p:nvGrpSpPr>
        <p:grpSpPr>
          <a:xfrm>
            <a:off x="-476044" y="-77817"/>
            <a:ext cx="4787170" cy="5739035"/>
            <a:chOff x="0" y="0"/>
            <a:chExt cx="1063515" cy="1274980"/>
          </a:xfrm>
        </p:grpSpPr>
        <p:sp>
          <p:nvSpPr>
            <p:cNvPr id="11" name="Freeform 11"/>
            <p:cNvSpPr/>
            <p:nvPr/>
          </p:nvSpPr>
          <p:spPr>
            <a:xfrm>
              <a:off x="0" y="0"/>
              <a:ext cx="1063515" cy="1274980"/>
            </a:xfrm>
            <a:custGeom>
              <a:avLst/>
              <a:gdLst/>
              <a:ahLst/>
              <a:cxnLst/>
              <a:rect l="l" t="t" r="r" b="b"/>
              <a:pathLst>
                <a:path w="1063515" h="1274980">
                  <a:moveTo>
                    <a:pt x="64689" y="0"/>
                  </a:moveTo>
                  <a:lnTo>
                    <a:pt x="998826" y="0"/>
                  </a:lnTo>
                  <a:cubicBezTo>
                    <a:pt x="1034552" y="0"/>
                    <a:pt x="1063515" y="28962"/>
                    <a:pt x="1063515" y="64689"/>
                  </a:cubicBezTo>
                  <a:lnTo>
                    <a:pt x="1063515" y="1210292"/>
                  </a:lnTo>
                  <a:cubicBezTo>
                    <a:pt x="1063515" y="1246018"/>
                    <a:pt x="1034552" y="1274980"/>
                    <a:pt x="998826" y="1274980"/>
                  </a:cubicBezTo>
                  <a:lnTo>
                    <a:pt x="64689" y="1274980"/>
                  </a:lnTo>
                  <a:cubicBezTo>
                    <a:pt x="28962" y="1274980"/>
                    <a:pt x="0" y="1246018"/>
                    <a:pt x="0" y="1210292"/>
                  </a:cubicBezTo>
                  <a:lnTo>
                    <a:pt x="0" y="64689"/>
                  </a:lnTo>
                  <a:cubicBezTo>
                    <a:pt x="0" y="28962"/>
                    <a:pt x="28962" y="0"/>
                    <a:pt x="64689" y="0"/>
                  </a:cubicBezTo>
                  <a:close/>
                </a:path>
              </a:pathLst>
            </a:custGeom>
            <a:blipFill>
              <a:blip r:embed="rId4"/>
              <a:stretch>
                <a:fillRect t="-18955" r="23574" b="17294"/>
              </a:stretch>
            </a:blipFill>
          </p:spPr>
          <p:txBody>
            <a:bodyPr/>
            <a:lstStyle/>
            <a:p>
              <a:endParaRPr lang="en-US"/>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91B4"/>
        </a:solidFill>
        <a:effectLst/>
      </p:bgPr>
    </p:bg>
    <p:spTree>
      <p:nvGrpSpPr>
        <p:cNvPr id="1" name=""/>
        <p:cNvGrpSpPr/>
        <p:nvPr/>
      </p:nvGrpSpPr>
      <p:grpSpPr>
        <a:xfrm>
          <a:off x="0" y="0"/>
          <a:ext cx="0" cy="0"/>
          <a:chOff x="0" y="0"/>
          <a:chExt cx="0" cy="0"/>
        </a:xfrm>
      </p:grpSpPr>
      <p:grpSp>
        <p:nvGrpSpPr>
          <p:cNvPr id="2" name="Group 2"/>
          <p:cNvGrpSpPr/>
          <p:nvPr/>
        </p:nvGrpSpPr>
        <p:grpSpPr>
          <a:xfrm>
            <a:off x="12004349" y="1092628"/>
            <a:ext cx="6864655" cy="8229600"/>
            <a:chOff x="0" y="0"/>
            <a:chExt cx="1063515" cy="1274980"/>
          </a:xfrm>
        </p:grpSpPr>
        <p:sp>
          <p:nvSpPr>
            <p:cNvPr id="3" name="Freeform 3"/>
            <p:cNvSpPr/>
            <p:nvPr/>
          </p:nvSpPr>
          <p:spPr>
            <a:xfrm>
              <a:off x="0" y="0"/>
              <a:ext cx="1063515" cy="1274980"/>
            </a:xfrm>
            <a:custGeom>
              <a:avLst/>
              <a:gdLst/>
              <a:ahLst/>
              <a:cxnLst/>
              <a:rect l="l" t="t" r="r" b="b"/>
              <a:pathLst>
                <a:path w="1063515" h="1274980">
                  <a:moveTo>
                    <a:pt x="45112" y="0"/>
                  </a:moveTo>
                  <a:lnTo>
                    <a:pt x="1018403" y="0"/>
                  </a:lnTo>
                  <a:cubicBezTo>
                    <a:pt x="1030367" y="0"/>
                    <a:pt x="1041842" y="4753"/>
                    <a:pt x="1050302" y="13213"/>
                  </a:cubicBezTo>
                  <a:cubicBezTo>
                    <a:pt x="1058762" y="21673"/>
                    <a:pt x="1063515" y="33147"/>
                    <a:pt x="1063515" y="45112"/>
                  </a:cubicBezTo>
                  <a:lnTo>
                    <a:pt x="1063515" y="1229869"/>
                  </a:lnTo>
                  <a:cubicBezTo>
                    <a:pt x="1063515" y="1241833"/>
                    <a:pt x="1058762" y="1253307"/>
                    <a:pt x="1050302" y="1261767"/>
                  </a:cubicBezTo>
                  <a:cubicBezTo>
                    <a:pt x="1041842" y="1270228"/>
                    <a:pt x="1030367" y="1274980"/>
                    <a:pt x="1018403" y="1274980"/>
                  </a:cubicBezTo>
                  <a:lnTo>
                    <a:pt x="45112" y="1274980"/>
                  </a:lnTo>
                  <a:cubicBezTo>
                    <a:pt x="33147" y="1274980"/>
                    <a:pt x="21673" y="1270228"/>
                    <a:pt x="13213" y="1261767"/>
                  </a:cubicBezTo>
                  <a:cubicBezTo>
                    <a:pt x="4753" y="1253307"/>
                    <a:pt x="0" y="1241833"/>
                    <a:pt x="0" y="1229869"/>
                  </a:cubicBezTo>
                  <a:lnTo>
                    <a:pt x="0" y="45112"/>
                  </a:lnTo>
                  <a:cubicBezTo>
                    <a:pt x="0" y="33147"/>
                    <a:pt x="4753" y="21673"/>
                    <a:pt x="13213" y="13213"/>
                  </a:cubicBezTo>
                  <a:cubicBezTo>
                    <a:pt x="21673" y="4753"/>
                    <a:pt x="33147" y="0"/>
                    <a:pt x="45112" y="0"/>
                  </a:cubicBezTo>
                  <a:close/>
                </a:path>
              </a:pathLst>
            </a:custGeom>
            <a:blipFill>
              <a:blip r:embed="rId2"/>
              <a:stretch>
                <a:fillRect t="-18955" r="23574" b="17294"/>
              </a:stretch>
            </a:blipFill>
          </p:spPr>
          <p:txBody>
            <a:bodyPr/>
            <a:lstStyle/>
            <a:p>
              <a:endParaRPr lang="en-US"/>
            </a:p>
          </p:txBody>
        </p:sp>
      </p:grpSp>
      <p:grpSp>
        <p:nvGrpSpPr>
          <p:cNvPr id="4" name="Group 4"/>
          <p:cNvGrpSpPr/>
          <p:nvPr/>
        </p:nvGrpSpPr>
        <p:grpSpPr>
          <a:xfrm>
            <a:off x="6858664" y="2779323"/>
            <a:ext cx="3945082" cy="6478977"/>
            <a:chOff x="0" y="0"/>
            <a:chExt cx="5260110" cy="8638636"/>
          </a:xfrm>
        </p:grpSpPr>
        <p:sp>
          <p:nvSpPr>
            <p:cNvPr id="5" name="TextBox 5"/>
            <p:cNvSpPr txBox="1"/>
            <p:nvPr/>
          </p:nvSpPr>
          <p:spPr>
            <a:xfrm>
              <a:off x="0" y="38100"/>
              <a:ext cx="5260110" cy="5540226"/>
            </a:xfrm>
            <a:prstGeom prst="rect">
              <a:avLst/>
            </a:prstGeom>
          </p:spPr>
          <p:txBody>
            <a:bodyPr lIns="0" tIns="0" rIns="0" bIns="0" rtlCol="0" anchor="t">
              <a:spAutoFit/>
            </a:bodyPr>
            <a:lstStyle/>
            <a:p>
              <a:pPr algn="l">
                <a:lnSpc>
                  <a:spcPts val="3850"/>
                </a:lnSpc>
              </a:pPr>
              <a:r>
                <a:rPr lang="en-US" sz="3500">
                  <a:solidFill>
                    <a:srgbClr val="111111"/>
                  </a:solidFill>
                  <a:latin typeface="Open Sauce Semi-Bold"/>
                </a:rPr>
                <a:t>Section 3</a:t>
              </a:r>
            </a:p>
            <a:p>
              <a:pPr algn="l">
                <a:lnSpc>
                  <a:spcPts val="6050"/>
                </a:lnSpc>
              </a:pPr>
              <a:endParaRPr lang="en-US" sz="3500">
                <a:solidFill>
                  <a:srgbClr val="111111"/>
                </a:solidFill>
                <a:latin typeface="Open Sauce Semi-Bold"/>
              </a:endParaRPr>
            </a:p>
            <a:p>
              <a:pPr algn="l">
                <a:lnSpc>
                  <a:spcPts val="6050"/>
                </a:lnSpc>
              </a:pPr>
              <a:endParaRPr lang="en-US" sz="3500">
                <a:solidFill>
                  <a:srgbClr val="111111"/>
                </a:solidFill>
                <a:latin typeface="Open Sauce Semi-Bold"/>
              </a:endParaRPr>
            </a:p>
            <a:p>
              <a:pPr algn="l">
                <a:lnSpc>
                  <a:spcPts val="6050"/>
                </a:lnSpc>
              </a:pPr>
              <a:endParaRPr lang="en-US" sz="3500">
                <a:solidFill>
                  <a:srgbClr val="111111"/>
                </a:solidFill>
                <a:latin typeface="Open Sauce Semi-Bold"/>
              </a:endParaRPr>
            </a:p>
            <a:p>
              <a:pPr algn="l">
                <a:lnSpc>
                  <a:spcPts val="6050"/>
                </a:lnSpc>
              </a:pPr>
              <a:endParaRPr lang="en-US" sz="3500">
                <a:solidFill>
                  <a:srgbClr val="111111"/>
                </a:solidFill>
                <a:latin typeface="Open Sauce Semi-Bold"/>
              </a:endParaRPr>
            </a:p>
            <a:p>
              <a:pPr marL="0" lvl="0" indent="0" algn="l">
                <a:lnSpc>
                  <a:spcPts val="4793"/>
                </a:lnSpc>
              </a:pPr>
              <a:endParaRPr lang="en-US" sz="3500">
                <a:solidFill>
                  <a:srgbClr val="111111"/>
                </a:solidFill>
                <a:latin typeface="Open Sauce Semi-Bold"/>
              </a:endParaRPr>
            </a:p>
          </p:txBody>
        </p:sp>
        <p:sp>
          <p:nvSpPr>
            <p:cNvPr id="6" name="TextBox 6"/>
            <p:cNvSpPr txBox="1"/>
            <p:nvPr/>
          </p:nvSpPr>
          <p:spPr>
            <a:xfrm>
              <a:off x="0" y="6667319"/>
              <a:ext cx="5260110" cy="1971316"/>
            </a:xfrm>
            <a:prstGeom prst="rect">
              <a:avLst/>
            </a:prstGeom>
          </p:spPr>
          <p:txBody>
            <a:bodyPr lIns="0" tIns="0" rIns="0" bIns="0" rtlCol="0" anchor="t">
              <a:spAutoFit/>
            </a:bodyPr>
            <a:lstStyle/>
            <a:p>
              <a:pPr marL="0" lvl="0" indent="0" algn="l">
                <a:lnSpc>
                  <a:spcPts val="12466"/>
                </a:lnSpc>
                <a:spcBef>
                  <a:spcPct val="0"/>
                </a:spcBef>
              </a:pPr>
              <a:endParaRPr/>
            </a:p>
          </p:txBody>
        </p:sp>
      </p:grpSp>
      <p:grpSp>
        <p:nvGrpSpPr>
          <p:cNvPr id="7" name="Group 7"/>
          <p:cNvGrpSpPr/>
          <p:nvPr/>
        </p:nvGrpSpPr>
        <p:grpSpPr>
          <a:xfrm>
            <a:off x="4619938" y="1365179"/>
            <a:ext cx="10484260" cy="8921821"/>
            <a:chOff x="0" y="0"/>
            <a:chExt cx="13979013" cy="11895762"/>
          </a:xfrm>
        </p:grpSpPr>
        <p:sp>
          <p:nvSpPr>
            <p:cNvPr id="8" name="TextBox 8"/>
            <p:cNvSpPr txBox="1"/>
            <p:nvPr/>
          </p:nvSpPr>
          <p:spPr>
            <a:xfrm>
              <a:off x="0" y="47625"/>
              <a:ext cx="13979013" cy="8787828"/>
            </a:xfrm>
            <a:prstGeom prst="rect">
              <a:avLst/>
            </a:prstGeom>
          </p:spPr>
          <p:txBody>
            <a:bodyPr lIns="0" tIns="0" rIns="0" bIns="0" rtlCol="0" anchor="t">
              <a:spAutoFit/>
            </a:bodyPr>
            <a:lstStyle/>
            <a:p>
              <a:pPr algn="l">
                <a:lnSpc>
                  <a:spcPts val="6160"/>
                </a:lnSpc>
              </a:pPr>
              <a:endParaRPr/>
            </a:p>
            <a:p>
              <a:pPr algn="l">
                <a:lnSpc>
                  <a:spcPts val="6160"/>
                </a:lnSpc>
              </a:pPr>
              <a:endParaRPr/>
            </a:p>
            <a:p>
              <a:pPr algn="l">
                <a:lnSpc>
                  <a:spcPts val="6160"/>
                </a:lnSpc>
              </a:pPr>
              <a:endParaRPr/>
            </a:p>
            <a:p>
              <a:pPr algn="l">
                <a:lnSpc>
                  <a:spcPts val="6160"/>
                </a:lnSpc>
              </a:pPr>
              <a:endParaRPr/>
            </a:p>
            <a:p>
              <a:pPr algn="l">
                <a:lnSpc>
                  <a:spcPts val="6160"/>
                </a:lnSpc>
              </a:pPr>
              <a:endParaRPr/>
            </a:p>
            <a:p>
              <a:pPr algn="l">
                <a:lnSpc>
                  <a:spcPts val="9900"/>
                </a:lnSpc>
              </a:pPr>
              <a:r>
                <a:rPr lang="en-US" sz="9000">
                  <a:solidFill>
                    <a:srgbClr val="111111"/>
                  </a:solidFill>
                  <a:latin typeface="Open Sauce Semi-Bold"/>
                </a:rPr>
                <a:t>Data Source</a:t>
              </a:r>
            </a:p>
            <a:p>
              <a:pPr algn="l">
                <a:lnSpc>
                  <a:spcPts val="6160"/>
                </a:lnSpc>
              </a:pPr>
              <a:endParaRPr lang="en-US" sz="9000">
                <a:solidFill>
                  <a:srgbClr val="111111"/>
                </a:solidFill>
                <a:latin typeface="Open Sauce Semi-Bold"/>
              </a:endParaRPr>
            </a:p>
            <a:p>
              <a:pPr marL="0" lvl="0" indent="0" algn="l">
                <a:lnSpc>
                  <a:spcPts val="4903"/>
                </a:lnSpc>
              </a:pPr>
              <a:endParaRPr lang="en-US" sz="9000">
                <a:solidFill>
                  <a:srgbClr val="111111"/>
                </a:solidFill>
                <a:latin typeface="Open Sauce Semi-Bold"/>
              </a:endParaRPr>
            </a:p>
          </p:txBody>
        </p:sp>
        <p:sp>
          <p:nvSpPr>
            <p:cNvPr id="9" name="TextBox 9"/>
            <p:cNvSpPr txBox="1"/>
            <p:nvPr/>
          </p:nvSpPr>
          <p:spPr>
            <a:xfrm>
              <a:off x="0" y="9924446"/>
              <a:ext cx="13979013" cy="1971316"/>
            </a:xfrm>
            <a:prstGeom prst="rect">
              <a:avLst/>
            </a:prstGeom>
          </p:spPr>
          <p:txBody>
            <a:bodyPr lIns="0" tIns="0" rIns="0" bIns="0" rtlCol="0" anchor="t">
              <a:spAutoFit/>
            </a:bodyPr>
            <a:lstStyle/>
            <a:p>
              <a:pPr marL="0" lvl="0" indent="0" algn="l">
                <a:lnSpc>
                  <a:spcPts val="12466"/>
                </a:lnSpc>
                <a:spcBef>
                  <a:spcPct val="0"/>
                </a:spcBef>
              </a:pPr>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1188</Words>
  <Application>Microsoft Office PowerPoint</Application>
  <PresentationFormat>Custom</PresentationFormat>
  <Paragraphs>261</Paragraphs>
  <Slides>31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Open Sauce Bold</vt:lpstr>
      <vt:lpstr>Open Sauce</vt:lpstr>
      <vt:lpstr>Arial</vt:lpstr>
      <vt:lpstr>Calibri</vt:lpstr>
      <vt:lpstr>Open Sauce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Breast Cancer Awareness</dc:title>
  <cp:lastModifiedBy>Mahammad Thufail</cp:lastModifiedBy>
  <cp:revision>3</cp:revision>
  <dcterms:created xsi:type="dcterms:W3CDTF">2006-08-16T00:00:00Z</dcterms:created>
  <dcterms:modified xsi:type="dcterms:W3CDTF">2024-05-11T00:12:12Z</dcterms:modified>
  <dc:identifier>DAGEyOJLCyY</dc:identifier>
</cp:coreProperties>
</file>